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7" r:id="rId3"/>
    <p:sldId id="257" r:id="rId4"/>
    <p:sldId id="258" r:id="rId5"/>
    <p:sldId id="260" r:id="rId6"/>
    <p:sldId id="262" r:id="rId7"/>
    <p:sldId id="261" r:id="rId8"/>
    <p:sldId id="263" r:id="rId9"/>
    <p:sldId id="264" r:id="rId10"/>
    <p:sldId id="265" r:id="rId11"/>
    <p:sldId id="269" r:id="rId12"/>
    <p:sldId id="270"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2D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56" autoAdjust="0"/>
    <p:restoredTop sz="81321" autoAdjust="0"/>
  </p:normalViewPr>
  <p:slideViewPr>
    <p:cSldViewPr>
      <p:cViewPr varScale="1">
        <p:scale>
          <a:sx n="93" d="100"/>
          <a:sy n="93" d="100"/>
        </p:scale>
        <p:origin x="2232"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38F884-2A03-4BCC-BF2E-D9BF4A2BF7E2}" type="datetimeFigureOut">
              <a:rPr lang="en-US" smtClean="0"/>
              <a:t>6/26/2018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5FCB9D-D4A3-4884-9054-87EC4B883DBD}" type="slidenum">
              <a:rPr lang="en-US" smtClean="0"/>
              <a:t>‹#›</a:t>
            </a:fld>
            <a:endParaRPr lang="en-US"/>
          </a:p>
        </p:txBody>
      </p:sp>
    </p:spTree>
    <p:extLst>
      <p:ext uri="{BB962C8B-B14F-4D97-AF65-F5344CB8AC3E}">
        <p14:creationId xmlns:p14="http://schemas.microsoft.com/office/powerpoint/2010/main" val="2555491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5FCB9D-D4A3-4884-9054-87EC4B883DBD}" type="slidenum">
              <a:rPr lang="en-US" smtClean="0"/>
              <a:t>1</a:t>
            </a:fld>
            <a:endParaRPr lang="en-US"/>
          </a:p>
        </p:txBody>
      </p:sp>
    </p:spTree>
    <p:extLst>
      <p:ext uri="{BB962C8B-B14F-4D97-AF65-F5344CB8AC3E}">
        <p14:creationId xmlns:p14="http://schemas.microsoft.com/office/powerpoint/2010/main" val="2593511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a:t>
            </a:r>
            <a:r>
              <a:rPr lang="en-US" baseline="0" dirty="0" smtClean="0"/>
              <a:t> morning/afternoon/evening</a:t>
            </a:r>
          </a:p>
          <a:p>
            <a:endParaRPr lang="en-US" baseline="0" dirty="0" smtClean="0"/>
          </a:p>
          <a:p>
            <a:r>
              <a:rPr lang="en-US" baseline="0" dirty="0" smtClean="0"/>
              <a:t>Thank you for joining us for today’s presentation. I’ll be talking to you about some important questions you should ask yourself when you’re considering your final arrangements. </a:t>
            </a:r>
          </a:p>
          <a:p>
            <a:endParaRPr lang="en-US" baseline="0" dirty="0" smtClean="0"/>
          </a:p>
          <a:p>
            <a:r>
              <a:rPr lang="en-US" baseline="0" dirty="0" smtClean="0"/>
              <a:t>We understand that it’s not easy to talk about your funeral, and many of you probably aren’t sure how to even bring up the subject with your loved ones. That’s what today’s presentation is about. By the end of the presentation, we hope to have provided new insight for you to consider and a few tips on how to talk about your final arrangements with your loved ones. </a:t>
            </a:r>
          </a:p>
          <a:p>
            <a:endParaRPr lang="en-US" baseline="0" dirty="0" smtClean="0"/>
          </a:p>
          <a:p>
            <a:r>
              <a:rPr lang="en-US" baseline="0" dirty="0" smtClean="0"/>
              <a:t>But, most importantly, the one thing I want to help you understand is that: Planning for your final arrangements ahead of time is a loving gift you can give your family and friends. When you’ve prearranged your final wishes, you relieve your family and friends from additional emotional and financial burden when you pass away.</a:t>
            </a:r>
          </a:p>
          <a:p>
            <a:endParaRPr lang="en-US" dirty="0"/>
          </a:p>
        </p:txBody>
      </p:sp>
      <p:sp>
        <p:nvSpPr>
          <p:cNvPr id="4" name="Slide Number Placeholder 3"/>
          <p:cNvSpPr>
            <a:spLocks noGrp="1"/>
          </p:cNvSpPr>
          <p:nvPr>
            <p:ph type="sldNum" sz="quarter" idx="10"/>
          </p:nvPr>
        </p:nvSpPr>
        <p:spPr/>
        <p:txBody>
          <a:bodyPr/>
          <a:lstStyle/>
          <a:p>
            <a:fld id="{3A5FCB9D-D4A3-4884-9054-87EC4B883DBD}" type="slidenum">
              <a:rPr lang="en-US" smtClean="0"/>
              <a:t>2</a:t>
            </a:fld>
            <a:endParaRPr lang="en-US"/>
          </a:p>
        </p:txBody>
      </p:sp>
    </p:spTree>
    <p:extLst>
      <p:ext uri="{BB962C8B-B14F-4D97-AF65-F5344CB8AC3E}">
        <p14:creationId xmlns:p14="http://schemas.microsoft.com/office/powerpoint/2010/main" val="1837229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me ask you: How many of you have planned</a:t>
            </a:r>
            <a:r>
              <a:rPr lang="en-US" baseline="0" dirty="0" smtClean="0"/>
              <a:t> ahead, both organizing details and saving money for:</a:t>
            </a:r>
          </a:p>
          <a:p>
            <a:pPr marL="171450" indent="-171450">
              <a:buFontTx/>
              <a:buChar char="-"/>
            </a:pPr>
            <a:r>
              <a:rPr lang="en-US" baseline="0" dirty="0" smtClean="0"/>
              <a:t>A vacation?</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Buying a home?</a:t>
            </a:r>
            <a:endParaRPr lang="en-US" dirty="0" smtClean="0"/>
          </a:p>
          <a:p>
            <a:pPr marL="171450" indent="-171450">
              <a:buFontTx/>
              <a:buChar char="-"/>
            </a:pPr>
            <a:r>
              <a:rPr lang="en-US" baseline="0" dirty="0" smtClean="0"/>
              <a:t>A wedding?</a:t>
            </a:r>
          </a:p>
          <a:p>
            <a:pPr marL="171450" indent="-171450">
              <a:buFontTx/>
              <a:buChar char="-"/>
            </a:pPr>
            <a:r>
              <a:rPr lang="en-US" baseline="0" dirty="0" smtClean="0"/>
              <a:t>A college education?</a:t>
            </a:r>
          </a:p>
          <a:p>
            <a:pPr marL="0" indent="0">
              <a:buFontTx/>
              <a:buNone/>
            </a:pPr>
            <a:endParaRPr lang="en-US" baseline="0" dirty="0" smtClean="0"/>
          </a:p>
          <a:p>
            <a:pPr marL="0" indent="0">
              <a:buFontTx/>
              <a:buNone/>
            </a:pPr>
            <a:r>
              <a:rPr lang="en-US" baseline="0" dirty="0" smtClean="0"/>
              <a:t>How many of you have medical, home or car insurance?</a:t>
            </a:r>
          </a:p>
          <a:p>
            <a:pPr marL="0" indent="0">
              <a:buFontTx/>
              <a:buNone/>
            </a:pPr>
            <a:endParaRPr lang="en-US" baseline="0" dirty="0" smtClean="0"/>
          </a:p>
          <a:p>
            <a:pPr marL="0" indent="0">
              <a:buFontTx/>
              <a:buNone/>
            </a:pPr>
            <a:r>
              <a:rPr lang="en-US" baseline="0" dirty="0" smtClean="0"/>
              <a:t>We’re all planners to some extent. We recognize how important it is to plan ahead and understand the need to set aside money for the important things in life. </a:t>
            </a:r>
          </a:p>
          <a:p>
            <a:pPr marL="0" indent="0">
              <a:buFontTx/>
              <a:buNone/>
            </a:pPr>
            <a:endParaRPr lang="en-US" baseline="0" dirty="0" smtClean="0"/>
          </a:p>
          <a:p>
            <a:pPr marL="0" indent="0">
              <a:buFontTx/>
              <a:buNone/>
            </a:pPr>
            <a:r>
              <a:rPr lang="en-US" baseline="0" dirty="0" smtClean="0"/>
              <a:t>Now, how many of you have done any planning at all for your funeral? How many of you have set aside money specifically for your funeral?</a:t>
            </a:r>
          </a:p>
          <a:p>
            <a:pPr marL="0" indent="0">
              <a:buFontTx/>
              <a:buNone/>
            </a:pPr>
            <a:endParaRPr lang="en-US" baseline="0" dirty="0" smtClean="0"/>
          </a:p>
          <a:p>
            <a:pPr marL="0" indent="0">
              <a:buFontTx/>
              <a:buNone/>
            </a:pPr>
            <a:r>
              <a:rPr lang="en-US" baseline="0" dirty="0" smtClean="0"/>
              <a:t>We’ve all planned for the things that might happen. We should also plan for the one thing we all know will happen. </a:t>
            </a:r>
          </a:p>
          <a:p>
            <a:pPr marL="171450" indent="-171450">
              <a:buFontTx/>
              <a:buChar char="-"/>
            </a:pPr>
            <a:endParaRPr lang="en-US" baseline="0" dirty="0" smtClean="0"/>
          </a:p>
          <a:p>
            <a:pPr marL="171450"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fld id="{3A5FCB9D-D4A3-4884-9054-87EC4B883DBD}" type="slidenum">
              <a:rPr lang="en-US" smtClean="0"/>
              <a:t>3</a:t>
            </a:fld>
            <a:endParaRPr lang="en-US"/>
          </a:p>
        </p:txBody>
      </p:sp>
    </p:spTree>
    <p:extLst>
      <p:ext uri="{BB962C8B-B14F-4D97-AF65-F5344CB8AC3E}">
        <p14:creationId xmlns:p14="http://schemas.microsoft.com/office/powerpoint/2010/main" val="3070232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probably</a:t>
            </a:r>
            <a:r>
              <a:rPr lang="en-US" baseline="0" dirty="0" smtClean="0"/>
              <a:t> what interested most of you today. I’ve been in Funeral Service for </a:t>
            </a:r>
            <a:r>
              <a:rPr lang="en-US" b="1" baseline="0" dirty="0" smtClean="0">
                <a:solidFill>
                  <a:srgbClr val="FF0000"/>
                </a:solidFill>
              </a:rPr>
              <a:t>##</a:t>
            </a:r>
            <a:r>
              <a:rPr lang="en-US" baseline="0" dirty="0" smtClean="0"/>
              <a:t> years. And in talking to many families, I’ve heard time after time: We don’t like talking about our death. That’s understandable. But I assure you, taking this important step is so worth it. When a family comes into our funeral home who has prearranged, I can see the relief of the family. Every time they are grateful that they can focus on each other and remembering their loved one instead of having to make countless decisions and figure out how to pay for the services.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Starting</a:t>
            </a:r>
            <a:r>
              <a:rPr lang="en-US" baseline="0" dirty="0" smtClean="0"/>
              <a:t> the conversation is often the most difficult part. So, I’ll go through five important questions to help you get started. </a:t>
            </a:r>
            <a:endParaRPr lang="en-US" dirty="0" smtClean="0"/>
          </a:p>
          <a:p>
            <a:endParaRPr lang="en-US" dirty="0"/>
          </a:p>
        </p:txBody>
      </p:sp>
      <p:sp>
        <p:nvSpPr>
          <p:cNvPr id="4" name="Slide Number Placeholder 3"/>
          <p:cNvSpPr>
            <a:spLocks noGrp="1"/>
          </p:cNvSpPr>
          <p:nvPr>
            <p:ph type="sldNum" sz="quarter" idx="10"/>
          </p:nvPr>
        </p:nvSpPr>
        <p:spPr/>
        <p:txBody>
          <a:bodyPr/>
          <a:lstStyle/>
          <a:p>
            <a:fld id="{3A5FCB9D-D4A3-4884-9054-87EC4B883DBD}" type="slidenum">
              <a:rPr lang="en-US" smtClean="0"/>
              <a:t>4</a:t>
            </a:fld>
            <a:endParaRPr lang="en-US"/>
          </a:p>
        </p:txBody>
      </p:sp>
    </p:spTree>
    <p:extLst>
      <p:ext uri="{BB962C8B-B14F-4D97-AF65-F5344CB8AC3E}">
        <p14:creationId xmlns:p14="http://schemas.microsoft.com/office/powerpoint/2010/main" val="447170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the unthinkable happened, who would be left with planning your funeral? How would they get started? </a:t>
            </a:r>
            <a:endParaRPr lang="en-US" dirty="0"/>
          </a:p>
        </p:txBody>
      </p:sp>
      <p:sp>
        <p:nvSpPr>
          <p:cNvPr id="4" name="Slide Number Placeholder 3"/>
          <p:cNvSpPr>
            <a:spLocks noGrp="1"/>
          </p:cNvSpPr>
          <p:nvPr>
            <p:ph type="sldNum" sz="quarter" idx="10"/>
          </p:nvPr>
        </p:nvSpPr>
        <p:spPr/>
        <p:txBody>
          <a:bodyPr/>
          <a:lstStyle/>
          <a:p>
            <a:fld id="{3A5FCB9D-D4A3-4884-9054-87EC4B883DBD}" type="slidenum">
              <a:rPr lang="en-US" smtClean="0"/>
              <a:t>5</a:t>
            </a:fld>
            <a:endParaRPr lang="en-US"/>
          </a:p>
        </p:txBody>
      </p:sp>
    </p:spTree>
    <p:extLst>
      <p:ext uri="{BB962C8B-B14F-4D97-AF65-F5344CB8AC3E}">
        <p14:creationId xmlns:p14="http://schemas.microsoft.com/office/powerpoint/2010/main" val="796398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Often</a:t>
            </a:r>
            <a:r>
              <a:rPr lang="en-US" baseline="0" dirty="0" smtClean="0"/>
              <a:t> when I speak with families, they think they have this one covered. They have life insurance or savings to cover their funeral. But life insurance or savings are not necessarily the best options to pay for your funeral. </a:t>
            </a:r>
          </a:p>
          <a:p>
            <a:endParaRPr lang="en-US" baseline="0" dirty="0" smtClean="0"/>
          </a:p>
          <a:p>
            <a:r>
              <a:rPr lang="en-US" baseline="0" dirty="0" smtClean="0"/>
              <a:t>Did you know that when you pass away, your loved ones will have to wait to receive the death certificate to submit to the life insurance company to claim the death benefits? In some cases that could take up to 2 weeks or more and they’re left with having to find a way to pay for your funeral in the meantime. Life insurance is best saved to help your loved ones pay for other things such as a mortgage or other big expenses. </a:t>
            </a:r>
          </a:p>
          <a:p>
            <a:endParaRPr lang="en-US" baseline="0" dirty="0" smtClean="0"/>
          </a:p>
          <a:p>
            <a:r>
              <a:rPr lang="en-US" baseline="0" dirty="0" smtClean="0"/>
              <a:t>Most people don’t have enough money in savings to pay for a funeral. And often getting to this money could be difficult if you don’t have someone else named on the account. </a:t>
            </a:r>
            <a:endParaRPr lang="en-US" dirty="0"/>
          </a:p>
        </p:txBody>
      </p:sp>
      <p:sp>
        <p:nvSpPr>
          <p:cNvPr id="4" name="Slide Number Placeholder 3"/>
          <p:cNvSpPr>
            <a:spLocks noGrp="1"/>
          </p:cNvSpPr>
          <p:nvPr>
            <p:ph type="sldNum" sz="quarter" idx="10"/>
          </p:nvPr>
        </p:nvSpPr>
        <p:spPr/>
        <p:txBody>
          <a:bodyPr/>
          <a:lstStyle/>
          <a:p>
            <a:fld id="{3A5FCB9D-D4A3-4884-9054-87EC4B883DBD}" type="slidenum">
              <a:rPr lang="en-US" smtClean="0"/>
              <a:t>6</a:t>
            </a:fld>
            <a:endParaRPr lang="en-US"/>
          </a:p>
        </p:txBody>
      </p:sp>
    </p:spTree>
    <p:extLst>
      <p:ext uri="{BB962C8B-B14F-4D97-AF65-F5344CB8AC3E}">
        <p14:creationId xmlns:p14="http://schemas.microsoft.com/office/powerpoint/2010/main" val="2190713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Your family will want to celebrate</a:t>
            </a:r>
            <a:r>
              <a:rPr lang="en-US" baseline="0" dirty="0" smtClean="0"/>
              <a:t> your life and create a funeral or memorial service that represents your wishes. But do they know what you would want? There are countless questions they will be asked upon your passing from whether you want to be buried or cremated, what type of service you want, who will preside over the services, favorite scripture readings or music, what casket or urn you would like, remembrance cards and on and one. By thinking about and recording all of these details ahead of time, your family knows exactly how you want to be remembered. And during their time of grief, they can focus on celebrating you instead of trying to figure out what type of services you would want. </a:t>
            </a:r>
            <a:endParaRPr lang="en-US" dirty="0"/>
          </a:p>
        </p:txBody>
      </p:sp>
      <p:sp>
        <p:nvSpPr>
          <p:cNvPr id="4" name="Slide Number Placeholder 3"/>
          <p:cNvSpPr>
            <a:spLocks noGrp="1"/>
          </p:cNvSpPr>
          <p:nvPr>
            <p:ph type="sldNum" sz="quarter" idx="10"/>
          </p:nvPr>
        </p:nvSpPr>
        <p:spPr/>
        <p:txBody>
          <a:bodyPr/>
          <a:lstStyle/>
          <a:p>
            <a:fld id="{3A5FCB9D-D4A3-4884-9054-87EC4B883DBD}" type="slidenum">
              <a:rPr lang="en-US" smtClean="0"/>
              <a:t>7</a:t>
            </a:fld>
            <a:endParaRPr lang="en-US"/>
          </a:p>
        </p:txBody>
      </p:sp>
    </p:spTree>
    <p:extLst>
      <p:ext uri="{BB962C8B-B14F-4D97-AF65-F5344CB8AC3E}">
        <p14:creationId xmlns:p14="http://schemas.microsoft.com/office/powerpoint/2010/main" val="2401476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show of hands, how much do you think</a:t>
            </a:r>
            <a:r>
              <a:rPr lang="en-US" baseline="0" dirty="0" smtClean="0"/>
              <a:t> your funeral would cost if you passed away today?</a:t>
            </a:r>
          </a:p>
          <a:p>
            <a:endParaRPr lang="en-US" baseline="0" dirty="0" smtClean="0"/>
          </a:p>
          <a:p>
            <a:pPr marL="514350" indent="-514350">
              <a:buAutoNum type="alphaLcPeriod"/>
            </a:pPr>
            <a:r>
              <a:rPr lang="en-US" dirty="0" smtClean="0"/>
              <a:t>Under $1,500</a:t>
            </a:r>
          </a:p>
          <a:p>
            <a:pPr marL="514350" indent="-514350">
              <a:buAutoNum type="alphaLcPeriod"/>
            </a:pPr>
            <a:r>
              <a:rPr lang="en-US" dirty="0" smtClean="0"/>
              <a:t>Between $1,500 and $3,500</a:t>
            </a:r>
          </a:p>
          <a:p>
            <a:pPr marL="514350" indent="-514350">
              <a:buAutoNum type="alphaLcPeriod"/>
            </a:pPr>
            <a:r>
              <a:rPr lang="en-US" dirty="0" smtClean="0"/>
              <a:t>Between $3,500 and $7,500</a:t>
            </a:r>
          </a:p>
          <a:p>
            <a:pPr marL="514350" indent="-514350">
              <a:buAutoNum type="alphaLcPeriod"/>
            </a:pPr>
            <a:r>
              <a:rPr lang="en-US" dirty="0" smtClean="0"/>
              <a:t>Over $7,500</a:t>
            </a:r>
          </a:p>
          <a:p>
            <a:pPr marL="514350" indent="-514350">
              <a:buAutoNum type="alphaLcPeriod"/>
            </a:pPr>
            <a:r>
              <a:rPr lang="en-US" dirty="0" smtClean="0"/>
              <a:t>I have no idea</a:t>
            </a:r>
          </a:p>
          <a:p>
            <a:endParaRPr lang="en-US" dirty="0" smtClean="0"/>
          </a:p>
          <a:p>
            <a:r>
              <a:rPr lang="en-US" sz="1200" b="0" i="0" u="none" strike="noStrike" kern="1200" baseline="0" dirty="0" smtClean="0">
                <a:solidFill>
                  <a:schemeClr val="tx1"/>
                </a:solidFill>
                <a:latin typeface="+mn-lt"/>
                <a:ea typeface="+mn-ea"/>
                <a:cs typeface="+mn-cs"/>
              </a:rPr>
              <a:t>According to the National Funeral Directors Association general price list, the national average cost of a funeral is around $8,508.</a:t>
            </a:r>
            <a:r>
              <a:rPr lang="en-US" sz="1200" b="0" i="0" u="none" strike="noStrike" kern="1200" baseline="30000" dirty="0" smtClean="0">
                <a:solidFill>
                  <a:schemeClr val="tx1"/>
                </a:solidFill>
                <a:latin typeface="+mn-lt"/>
                <a:ea typeface="+mn-ea"/>
                <a:cs typeface="+mn-cs"/>
              </a:rPr>
              <a:t> 1</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Many people would not be able to pay this amount unexpectedly and would have to find a way to fund the funeral through a loan or other means. </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30000" dirty="0" smtClean="0">
                <a:solidFill>
                  <a:schemeClr val="tx1"/>
                </a:solidFill>
                <a:latin typeface="+mn-lt"/>
                <a:ea typeface="+mn-ea"/>
                <a:cs typeface="+mn-cs"/>
              </a:rPr>
              <a:t>1</a:t>
            </a:r>
            <a:r>
              <a:rPr lang="en-US" sz="1200" b="0" i="0" u="none" strike="noStrike" kern="1200" baseline="0" dirty="0" smtClean="0">
                <a:solidFill>
                  <a:schemeClr val="tx1"/>
                </a:solidFill>
                <a:latin typeface="+mn-lt"/>
                <a:ea typeface="+mn-ea"/>
                <a:cs typeface="+mn-cs"/>
              </a:rPr>
              <a:t> 2015 Member General Price List Survey, http://www.nfda.org/news/media-center/nfda-news-releases/id/840/nfda-releases-results-of-2015-member-general-price-list-survey </a:t>
            </a:r>
            <a:endParaRPr lang="en-US" dirty="0"/>
          </a:p>
        </p:txBody>
      </p:sp>
      <p:sp>
        <p:nvSpPr>
          <p:cNvPr id="4" name="Slide Number Placeholder 3"/>
          <p:cNvSpPr>
            <a:spLocks noGrp="1"/>
          </p:cNvSpPr>
          <p:nvPr>
            <p:ph type="sldNum" sz="quarter" idx="10"/>
          </p:nvPr>
        </p:nvSpPr>
        <p:spPr/>
        <p:txBody>
          <a:bodyPr/>
          <a:lstStyle/>
          <a:p>
            <a:fld id="{3A5FCB9D-D4A3-4884-9054-87EC4B883DBD}" type="slidenum">
              <a:rPr lang="en-US" smtClean="0"/>
              <a:t>8</a:t>
            </a:fld>
            <a:endParaRPr lang="en-US"/>
          </a:p>
        </p:txBody>
      </p:sp>
    </p:spTree>
    <p:extLst>
      <p:ext uri="{BB962C8B-B14F-4D97-AF65-F5344CB8AC3E}">
        <p14:creationId xmlns:p14="http://schemas.microsoft.com/office/powerpoint/2010/main" val="1654476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many families</a:t>
            </a:r>
            <a:r>
              <a:rPr lang="en-US" baseline="0" dirty="0" smtClean="0"/>
              <a:t> I’ve worked with have said, “If I only knew…” </a:t>
            </a:r>
          </a:p>
          <a:p>
            <a:endParaRPr lang="en-US" baseline="0" dirty="0" smtClean="0"/>
          </a:p>
          <a:p>
            <a:r>
              <a:rPr lang="en-US" baseline="0" dirty="0" smtClean="0"/>
              <a:t>You don’t want that to be your loved ones’ last thought. By planning ahead and setting aside funds for your funeral, you can relieve them of this emotional and financial burden. They’ll be grateful to you for this loving gift. </a:t>
            </a:r>
            <a:endParaRPr lang="en-US" dirty="0"/>
          </a:p>
        </p:txBody>
      </p:sp>
      <p:sp>
        <p:nvSpPr>
          <p:cNvPr id="4" name="Slide Number Placeholder 3"/>
          <p:cNvSpPr>
            <a:spLocks noGrp="1"/>
          </p:cNvSpPr>
          <p:nvPr>
            <p:ph type="sldNum" sz="quarter" idx="10"/>
          </p:nvPr>
        </p:nvSpPr>
        <p:spPr/>
        <p:txBody>
          <a:bodyPr/>
          <a:lstStyle/>
          <a:p>
            <a:fld id="{3A5FCB9D-D4A3-4884-9054-87EC4B883DBD}" type="slidenum">
              <a:rPr lang="en-US" smtClean="0"/>
              <a:t>9</a:t>
            </a:fld>
            <a:endParaRPr lang="en-US"/>
          </a:p>
        </p:txBody>
      </p:sp>
    </p:spTree>
    <p:extLst>
      <p:ext uri="{BB962C8B-B14F-4D97-AF65-F5344CB8AC3E}">
        <p14:creationId xmlns:p14="http://schemas.microsoft.com/office/powerpoint/2010/main" val="483177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4D5DC5-4069-49AB-8DD1-646AAA36765F}" type="datetimeFigureOut">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72E22-D7F0-4327-B89A-B0A9F608FA15}" type="slidenum">
              <a:rPr lang="en-US" smtClean="0"/>
              <a:t>‹#›</a:t>
            </a:fld>
            <a:endParaRPr lang="en-US"/>
          </a:p>
        </p:txBody>
      </p:sp>
    </p:spTree>
    <p:extLst>
      <p:ext uri="{BB962C8B-B14F-4D97-AF65-F5344CB8AC3E}">
        <p14:creationId xmlns:p14="http://schemas.microsoft.com/office/powerpoint/2010/main" val="477847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4D5DC5-4069-49AB-8DD1-646AAA36765F}" type="datetimeFigureOut">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72E22-D7F0-4327-B89A-B0A9F608FA15}" type="slidenum">
              <a:rPr lang="en-US" smtClean="0"/>
              <a:t>‹#›</a:t>
            </a:fld>
            <a:endParaRPr lang="en-US"/>
          </a:p>
        </p:txBody>
      </p:sp>
    </p:spTree>
    <p:extLst>
      <p:ext uri="{BB962C8B-B14F-4D97-AF65-F5344CB8AC3E}">
        <p14:creationId xmlns:p14="http://schemas.microsoft.com/office/powerpoint/2010/main" val="838653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4D5DC5-4069-49AB-8DD1-646AAA36765F}" type="datetimeFigureOut">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72E22-D7F0-4327-B89A-B0A9F608FA15}" type="slidenum">
              <a:rPr lang="en-US" smtClean="0"/>
              <a:t>‹#›</a:t>
            </a:fld>
            <a:endParaRPr lang="en-US"/>
          </a:p>
        </p:txBody>
      </p:sp>
    </p:spTree>
    <p:extLst>
      <p:ext uri="{BB962C8B-B14F-4D97-AF65-F5344CB8AC3E}">
        <p14:creationId xmlns:p14="http://schemas.microsoft.com/office/powerpoint/2010/main" val="424617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4D5DC5-4069-49AB-8DD1-646AAA36765F}" type="datetimeFigureOut">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72E22-D7F0-4327-B89A-B0A9F608FA15}" type="slidenum">
              <a:rPr lang="en-US" smtClean="0"/>
              <a:t>‹#›</a:t>
            </a:fld>
            <a:endParaRPr lang="en-US"/>
          </a:p>
        </p:txBody>
      </p:sp>
    </p:spTree>
    <p:extLst>
      <p:ext uri="{BB962C8B-B14F-4D97-AF65-F5344CB8AC3E}">
        <p14:creationId xmlns:p14="http://schemas.microsoft.com/office/powerpoint/2010/main" val="153035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4D5DC5-4069-49AB-8DD1-646AAA36765F}" type="datetimeFigureOut">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72E22-D7F0-4327-B89A-B0A9F608FA15}" type="slidenum">
              <a:rPr lang="en-US" smtClean="0"/>
              <a:t>‹#›</a:t>
            </a:fld>
            <a:endParaRPr lang="en-US"/>
          </a:p>
        </p:txBody>
      </p:sp>
    </p:spTree>
    <p:extLst>
      <p:ext uri="{BB962C8B-B14F-4D97-AF65-F5344CB8AC3E}">
        <p14:creationId xmlns:p14="http://schemas.microsoft.com/office/powerpoint/2010/main" val="3599361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4D5DC5-4069-49AB-8DD1-646AAA36765F}" type="datetimeFigureOut">
              <a:rPr lang="en-US" smtClean="0"/>
              <a:t>6/26/2018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E72E22-D7F0-4327-B89A-B0A9F608FA15}" type="slidenum">
              <a:rPr lang="en-US" smtClean="0"/>
              <a:t>‹#›</a:t>
            </a:fld>
            <a:endParaRPr lang="en-US"/>
          </a:p>
        </p:txBody>
      </p:sp>
    </p:spTree>
    <p:extLst>
      <p:ext uri="{BB962C8B-B14F-4D97-AF65-F5344CB8AC3E}">
        <p14:creationId xmlns:p14="http://schemas.microsoft.com/office/powerpoint/2010/main" val="4117932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4D5DC5-4069-49AB-8DD1-646AAA36765F}" type="datetimeFigureOut">
              <a:rPr lang="en-US" smtClean="0"/>
              <a:t>6/26/2018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E72E22-D7F0-4327-B89A-B0A9F608FA15}" type="slidenum">
              <a:rPr lang="en-US" smtClean="0"/>
              <a:t>‹#›</a:t>
            </a:fld>
            <a:endParaRPr lang="en-US"/>
          </a:p>
        </p:txBody>
      </p:sp>
    </p:spTree>
    <p:extLst>
      <p:ext uri="{BB962C8B-B14F-4D97-AF65-F5344CB8AC3E}">
        <p14:creationId xmlns:p14="http://schemas.microsoft.com/office/powerpoint/2010/main" val="2834942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4D5DC5-4069-49AB-8DD1-646AAA36765F}" type="datetimeFigureOut">
              <a:rPr lang="en-US" smtClean="0"/>
              <a:t>6/26/2018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E72E22-D7F0-4327-B89A-B0A9F608FA15}" type="slidenum">
              <a:rPr lang="en-US" smtClean="0"/>
              <a:t>‹#›</a:t>
            </a:fld>
            <a:endParaRPr lang="en-US"/>
          </a:p>
        </p:txBody>
      </p:sp>
    </p:spTree>
    <p:extLst>
      <p:ext uri="{BB962C8B-B14F-4D97-AF65-F5344CB8AC3E}">
        <p14:creationId xmlns:p14="http://schemas.microsoft.com/office/powerpoint/2010/main" val="1565388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D5DC5-4069-49AB-8DD1-646AAA36765F}" type="datetimeFigureOut">
              <a:rPr lang="en-US" smtClean="0"/>
              <a:t>6/26/2018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E72E22-D7F0-4327-B89A-B0A9F608FA15}" type="slidenum">
              <a:rPr lang="en-US" smtClean="0"/>
              <a:t>‹#›</a:t>
            </a:fld>
            <a:endParaRPr lang="en-US"/>
          </a:p>
        </p:txBody>
      </p:sp>
    </p:spTree>
    <p:extLst>
      <p:ext uri="{BB962C8B-B14F-4D97-AF65-F5344CB8AC3E}">
        <p14:creationId xmlns:p14="http://schemas.microsoft.com/office/powerpoint/2010/main" val="1581852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4D5DC5-4069-49AB-8DD1-646AAA36765F}" type="datetimeFigureOut">
              <a:rPr lang="en-US" smtClean="0"/>
              <a:t>6/26/2018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E72E22-D7F0-4327-B89A-B0A9F608FA15}" type="slidenum">
              <a:rPr lang="en-US" smtClean="0"/>
              <a:t>‹#›</a:t>
            </a:fld>
            <a:endParaRPr lang="en-US"/>
          </a:p>
        </p:txBody>
      </p:sp>
    </p:spTree>
    <p:extLst>
      <p:ext uri="{BB962C8B-B14F-4D97-AF65-F5344CB8AC3E}">
        <p14:creationId xmlns:p14="http://schemas.microsoft.com/office/powerpoint/2010/main" val="173231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4D5DC5-4069-49AB-8DD1-646AAA36765F}" type="datetimeFigureOut">
              <a:rPr lang="en-US" smtClean="0"/>
              <a:t>6/26/2018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E72E22-D7F0-4327-B89A-B0A9F608FA15}" type="slidenum">
              <a:rPr lang="en-US" smtClean="0"/>
              <a:t>‹#›</a:t>
            </a:fld>
            <a:endParaRPr lang="en-US"/>
          </a:p>
        </p:txBody>
      </p:sp>
    </p:spTree>
    <p:extLst>
      <p:ext uri="{BB962C8B-B14F-4D97-AF65-F5344CB8AC3E}">
        <p14:creationId xmlns:p14="http://schemas.microsoft.com/office/powerpoint/2010/main" val="3512436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D5DC5-4069-49AB-8DD1-646AAA36765F}" type="datetimeFigureOut">
              <a:rPr lang="en-US" smtClean="0"/>
              <a:t>6/26/2018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E72E22-D7F0-4327-B89A-B0A9F608FA15}" type="slidenum">
              <a:rPr lang="en-US" smtClean="0"/>
              <a:t>‹#›</a:t>
            </a:fld>
            <a:endParaRPr lang="en-US"/>
          </a:p>
        </p:txBody>
      </p:sp>
    </p:spTree>
    <p:extLst>
      <p:ext uri="{BB962C8B-B14F-4D97-AF65-F5344CB8AC3E}">
        <p14:creationId xmlns:p14="http://schemas.microsoft.com/office/powerpoint/2010/main" val="983776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0" y="2286000"/>
            <a:ext cx="9144000" cy="990599"/>
          </a:xfrm>
        </p:spPr>
        <p:txBody>
          <a:bodyPr>
            <a:normAutofit/>
          </a:bodyPr>
          <a:lstStyle/>
          <a:p>
            <a:r>
              <a:rPr lang="en-US" sz="2800" dirty="0" smtClean="0">
                <a:solidFill>
                  <a:schemeClr val="bg1"/>
                </a:solidFill>
              </a:rPr>
              <a:t>Five important questions about your final arrangements</a:t>
            </a:r>
            <a:endParaRPr lang="en-US" sz="2800" dirty="0">
              <a:solidFill>
                <a:schemeClr val="bg1"/>
              </a:solidFill>
            </a:endParaRPr>
          </a:p>
        </p:txBody>
      </p:sp>
    </p:spTree>
    <p:extLst>
      <p:ext uri="{BB962C8B-B14F-4D97-AF65-F5344CB8AC3E}">
        <p14:creationId xmlns:p14="http://schemas.microsoft.com/office/powerpoint/2010/main" val="2759650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676400"/>
          </a:xfrm>
          <a:prstGeom prst="rect">
            <a:avLst/>
          </a:prstGeom>
        </p:spPr>
      </p:pic>
      <p:sp>
        <p:nvSpPr>
          <p:cNvPr id="5" name="TextBox 4"/>
          <p:cNvSpPr txBox="1"/>
          <p:nvPr/>
        </p:nvSpPr>
        <p:spPr>
          <a:xfrm>
            <a:off x="228600" y="76200"/>
            <a:ext cx="8686800" cy="1569660"/>
          </a:xfrm>
          <a:prstGeom prst="rect">
            <a:avLst/>
          </a:prstGeom>
          <a:noFill/>
        </p:spPr>
        <p:txBody>
          <a:bodyPr wrap="square" rtlCol="0">
            <a:spAutoFit/>
          </a:bodyPr>
          <a:lstStyle/>
          <a:p>
            <a:r>
              <a:rPr lang="en-US" sz="3200" dirty="0" smtClean="0">
                <a:solidFill>
                  <a:schemeClr val="bg1"/>
                </a:solidFill>
              </a:rPr>
              <a:t>Discussing details and setting aside funds for your final arrangements is a loving gift for those you leave behind can:</a:t>
            </a:r>
            <a:endParaRPr lang="en-US" sz="3200" dirty="0">
              <a:solidFill>
                <a:schemeClr val="bg1"/>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28800"/>
            <a:ext cx="9144000" cy="5029200"/>
          </a:xfrm>
          <a:prstGeom prst="rect">
            <a:avLst/>
          </a:prstGeom>
        </p:spPr>
      </p:pic>
      <p:sp>
        <p:nvSpPr>
          <p:cNvPr id="3" name="Content Placeholder 2"/>
          <p:cNvSpPr>
            <a:spLocks noGrp="1"/>
          </p:cNvSpPr>
          <p:nvPr>
            <p:ph idx="1"/>
          </p:nvPr>
        </p:nvSpPr>
        <p:spPr>
          <a:xfrm>
            <a:off x="457200" y="1828800"/>
            <a:ext cx="8229600" cy="5440363"/>
          </a:xfrm>
        </p:spPr>
        <p:txBody>
          <a:bodyPr>
            <a:normAutofit/>
          </a:bodyPr>
          <a:lstStyle/>
          <a:p>
            <a:pPr>
              <a:buFontTx/>
              <a:buChar char="-"/>
            </a:pPr>
            <a:r>
              <a:rPr lang="en-US" sz="2800" dirty="0" smtClean="0"/>
              <a:t>Help relieve emotional and financial burden</a:t>
            </a:r>
          </a:p>
          <a:p>
            <a:pPr>
              <a:buFontTx/>
              <a:buChar char="-"/>
            </a:pPr>
            <a:r>
              <a:rPr lang="en-US" sz="2800" dirty="0" smtClean="0"/>
              <a:t>Provide peace of mind for you and your family</a:t>
            </a:r>
          </a:p>
          <a:p>
            <a:pPr>
              <a:buFontTx/>
              <a:buChar char="-"/>
            </a:pPr>
            <a:r>
              <a:rPr lang="en-US" sz="2800" dirty="0" smtClean="0"/>
              <a:t>Ensure your final services will reflect your wishes</a:t>
            </a:r>
          </a:p>
          <a:p>
            <a:pPr>
              <a:buFontTx/>
              <a:buChar char="-"/>
            </a:pPr>
            <a:r>
              <a:rPr lang="en-US" sz="2800" dirty="0" smtClean="0"/>
              <a:t>Potentially help meet Medicaid or SSI requirements</a:t>
            </a:r>
          </a:p>
          <a:p>
            <a:pPr>
              <a:buFontTx/>
              <a:buChar char="-"/>
            </a:pPr>
            <a:r>
              <a:rPr lang="en-US" sz="2800" dirty="0"/>
              <a:t>S</a:t>
            </a:r>
            <a:r>
              <a:rPr lang="en-US" sz="2800" dirty="0" smtClean="0"/>
              <a:t>ecure today’s prices for many items</a:t>
            </a:r>
          </a:p>
          <a:p>
            <a:pPr>
              <a:buFontTx/>
              <a:buChar char="-"/>
            </a:pPr>
            <a:r>
              <a:rPr lang="en-US" sz="2800" dirty="0" smtClean="0"/>
              <a:t>Typically provide a tax-exempt death benefit</a:t>
            </a:r>
          </a:p>
          <a:p>
            <a:pPr marL="0" indent="0">
              <a:buNone/>
            </a:pPr>
            <a:endParaRPr lang="en-US" sz="2800" dirty="0" smtClean="0"/>
          </a:p>
        </p:txBody>
      </p:sp>
    </p:spTree>
    <p:extLst>
      <p:ext uri="{BB962C8B-B14F-4D97-AF65-F5344CB8AC3E}">
        <p14:creationId xmlns:p14="http://schemas.microsoft.com/office/powerpoint/2010/main" val="256203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676400"/>
          </a:xfrm>
          <a:prstGeom prst="rect">
            <a:avLst/>
          </a:prstGeom>
        </p:spPr>
      </p:pic>
      <p:sp>
        <p:nvSpPr>
          <p:cNvPr id="5" name="TextBox 4"/>
          <p:cNvSpPr txBox="1"/>
          <p:nvPr/>
        </p:nvSpPr>
        <p:spPr>
          <a:xfrm>
            <a:off x="228600" y="76200"/>
            <a:ext cx="8686800" cy="584775"/>
          </a:xfrm>
          <a:prstGeom prst="rect">
            <a:avLst/>
          </a:prstGeom>
          <a:noFill/>
        </p:spPr>
        <p:txBody>
          <a:bodyPr wrap="square" rtlCol="0">
            <a:spAutoFit/>
          </a:bodyPr>
          <a:lstStyle/>
          <a:p>
            <a:r>
              <a:rPr lang="en-US" sz="3200" dirty="0" smtClean="0">
                <a:solidFill>
                  <a:schemeClr val="bg1"/>
                </a:solidFill>
              </a:rPr>
              <a:t>Title</a:t>
            </a:r>
            <a:endParaRPr lang="en-US" sz="3200" dirty="0">
              <a:solidFill>
                <a:schemeClr val="bg1"/>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28800"/>
            <a:ext cx="9144000" cy="5029200"/>
          </a:xfrm>
          <a:prstGeom prst="rect">
            <a:avLst/>
          </a:prstGeom>
        </p:spPr>
      </p:pic>
      <p:sp>
        <p:nvSpPr>
          <p:cNvPr id="3" name="Content Placeholder 2"/>
          <p:cNvSpPr>
            <a:spLocks noGrp="1"/>
          </p:cNvSpPr>
          <p:nvPr>
            <p:ph idx="1"/>
          </p:nvPr>
        </p:nvSpPr>
        <p:spPr>
          <a:xfrm>
            <a:off x="457200" y="1828800"/>
            <a:ext cx="8229600" cy="5440363"/>
          </a:xfrm>
        </p:spPr>
        <p:txBody>
          <a:bodyPr>
            <a:normAutofit/>
          </a:bodyPr>
          <a:lstStyle/>
          <a:p>
            <a:pPr>
              <a:buFontTx/>
              <a:buChar char="-"/>
            </a:pPr>
            <a:r>
              <a:rPr lang="en-US" sz="2800" dirty="0" smtClean="0"/>
              <a:t>Add text here</a:t>
            </a:r>
          </a:p>
          <a:p>
            <a:pPr marL="0" indent="0">
              <a:buNone/>
            </a:pPr>
            <a:endParaRPr lang="en-US" sz="2800" dirty="0" smtClean="0"/>
          </a:p>
        </p:txBody>
      </p:sp>
    </p:spTree>
    <p:extLst>
      <p:ext uri="{BB962C8B-B14F-4D97-AF65-F5344CB8AC3E}">
        <p14:creationId xmlns:p14="http://schemas.microsoft.com/office/powerpoint/2010/main" val="18968305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676400"/>
          </a:xfrm>
          <a:prstGeom prst="rect">
            <a:avLst/>
          </a:prstGeom>
        </p:spPr>
      </p:pic>
      <p:sp>
        <p:nvSpPr>
          <p:cNvPr id="5" name="TextBox 4"/>
          <p:cNvSpPr txBox="1"/>
          <p:nvPr/>
        </p:nvSpPr>
        <p:spPr>
          <a:xfrm>
            <a:off x="228600" y="76200"/>
            <a:ext cx="8686800" cy="584775"/>
          </a:xfrm>
          <a:prstGeom prst="rect">
            <a:avLst/>
          </a:prstGeom>
          <a:noFill/>
        </p:spPr>
        <p:txBody>
          <a:bodyPr wrap="square" rtlCol="0">
            <a:spAutoFit/>
          </a:bodyPr>
          <a:lstStyle/>
          <a:p>
            <a:r>
              <a:rPr lang="en-US" sz="3200" dirty="0" smtClean="0">
                <a:solidFill>
                  <a:schemeClr val="bg1"/>
                </a:solidFill>
              </a:rPr>
              <a:t>Title</a:t>
            </a:r>
            <a:endParaRPr lang="en-US" sz="3200" dirty="0">
              <a:solidFill>
                <a:schemeClr val="bg1"/>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28800"/>
            <a:ext cx="9144000" cy="5029200"/>
          </a:xfrm>
          <a:prstGeom prst="rect">
            <a:avLst/>
          </a:prstGeom>
        </p:spPr>
      </p:pic>
      <p:sp>
        <p:nvSpPr>
          <p:cNvPr id="3" name="Content Placeholder 2"/>
          <p:cNvSpPr>
            <a:spLocks noGrp="1"/>
          </p:cNvSpPr>
          <p:nvPr>
            <p:ph idx="1"/>
          </p:nvPr>
        </p:nvSpPr>
        <p:spPr>
          <a:xfrm>
            <a:off x="457200" y="1828800"/>
            <a:ext cx="8229600" cy="5440363"/>
          </a:xfrm>
        </p:spPr>
        <p:txBody>
          <a:bodyPr>
            <a:normAutofit/>
          </a:bodyPr>
          <a:lstStyle/>
          <a:p>
            <a:pPr>
              <a:buFontTx/>
              <a:buChar char="-"/>
            </a:pPr>
            <a:r>
              <a:rPr lang="en-US" sz="2800" dirty="0" smtClean="0"/>
              <a:t>Add text here</a:t>
            </a:r>
          </a:p>
          <a:p>
            <a:pPr marL="0" indent="0">
              <a:buNone/>
            </a:pPr>
            <a:endParaRPr lang="en-US" sz="2800" dirty="0" smtClean="0"/>
          </a:p>
        </p:txBody>
      </p:sp>
    </p:spTree>
    <p:extLst>
      <p:ext uri="{BB962C8B-B14F-4D97-AF65-F5344CB8AC3E}">
        <p14:creationId xmlns:p14="http://schemas.microsoft.com/office/powerpoint/2010/main" val="12060151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3999" cy="7315199"/>
          </a:xfrm>
          <a:prstGeom prst="rect">
            <a:avLst/>
          </a:prstGeom>
        </p:spPr>
      </p:pic>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1800" y="3500602"/>
            <a:ext cx="1666875" cy="1333500"/>
          </a:xfrm>
          <a:prstGeom prst="rect">
            <a:avLst/>
          </a:prstGeom>
        </p:spPr>
      </p:pic>
      <p:sp>
        <p:nvSpPr>
          <p:cNvPr id="3" name="Content Placeholder 2"/>
          <p:cNvSpPr>
            <a:spLocks noGrp="1"/>
          </p:cNvSpPr>
          <p:nvPr>
            <p:ph idx="1"/>
          </p:nvPr>
        </p:nvSpPr>
        <p:spPr>
          <a:xfrm>
            <a:off x="228600" y="152400"/>
            <a:ext cx="8915399" cy="6781800"/>
          </a:xfrm>
        </p:spPr>
        <p:txBody>
          <a:bodyPr>
            <a:normAutofit fontScale="32500" lnSpcReduction="20000"/>
          </a:bodyPr>
          <a:lstStyle/>
          <a:p>
            <a:pPr marL="0" indent="0">
              <a:buNone/>
            </a:pPr>
            <a:r>
              <a:rPr lang="en-US" sz="11100" dirty="0" smtClean="0">
                <a:solidFill>
                  <a:schemeClr val="bg1"/>
                </a:solidFill>
              </a:rPr>
              <a:t>We hope these issues have helped you begin to think about your final wishes and how you can prepare for the future.</a:t>
            </a:r>
          </a:p>
          <a:p>
            <a:pPr marL="0" indent="0">
              <a:buNone/>
            </a:pPr>
            <a:endParaRPr lang="en-US" sz="11100" dirty="0">
              <a:solidFill>
                <a:schemeClr val="bg1"/>
              </a:solidFill>
            </a:endParaRPr>
          </a:p>
          <a:p>
            <a:pPr marL="0" indent="0">
              <a:buNone/>
            </a:pPr>
            <a:r>
              <a:rPr lang="en-US" sz="12300" b="1" dirty="0" smtClean="0">
                <a:solidFill>
                  <a:schemeClr val="bg1">
                    <a:lumMod val="50000"/>
                  </a:schemeClr>
                </a:solidFill>
              </a:rPr>
              <a:t>We are here to help.</a:t>
            </a:r>
          </a:p>
          <a:p>
            <a:pPr marL="0" indent="0">
              <a:buNone/>
            </a:pPr>
            <a:endParaRPr lang="en-US" dirty="0" smtClean="0"/>
          </a:p>
          <a:p>
            <a:pPr marL="0" indent="0">
              <a:buNone/>
            </a:pPr>
            <a:endParaRPr lang="en-US"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sz="2900" dirty="0" smtClean="0"/>
          </a:p>
          <a:p>
            <a:pPr marL="0" indent="0">
              <a:buNone/>
            </a:pPr>
            <a:endParaRPr lang="en-US" sz="2900" dirty="0"/>
          </a:p>
          <a:p>
            <a:pPr marL="0" indent="0">
              <a:buNone/>
            </a:pPr>
            <a:endParaRPr lang="en-US" sz="2900" dirty="0" smtClean="0"/>
          </a:p>
          <a:p>
            <a:pPr marL="0" indent="0">
              <a:buNone/>
            </a:pPr>
            <a:endParaRPr lang="en-US" sz="3700" dirty="0" smtClean="0">
              <a:solidFill>
                <a:schemeClr val="bg1">
                  <a:lumMod val="50000"/>
                </a:schemeClr>
              </a:solidFill>
            </a:endParaRPr>
          </a:p>
          <a:p>
            <a:pPr marL="0" indent="0">
              <a:buNone/>
            </a:pPr>
            <a:endParaRPr lang="en-US" sz="3700" dirty="0">
              <a:solidFill>
                <a:schemeClr val="bg1">
                  <a:lumMod val="50000"/>
                </a:schemeClr>
              </a:solidFill>
            </a:endParaRPr>
          </a:p>
          <a:p>
            <a:pPr marL="0" indent="0">
              <a:buNone/>
            </a:pPr>
            <a:r>
              <a:rPr lang="en-US" sz="3700" dirty="0" smtClean="0">
                <a:solidFill>
                  <a:schemeClr val="bg1">
                    <a:lumMod val="50000"/>
                  </a:schemeClr>
                </a:solidFill>
              </a:rPr>
              <a:t>Funeral </a:t>
            </a:r>
            <a:r>
              <a:rPr lang="en-US" sz="3700" dirty="0">
                <a:solidFill>
                  <a:schemeClr val="bg1">
                    <a:lumMod val="50000"/>
                  </a:schemeClr>
                </a:solidFill>
              </a:rPr>
              <a:t>and memorial planning is funded through the purchase of whole life insurance or an annuity from Forethought Life Insurance Company, Indianapolis, Indiana. A representative of our firm, who may also be an agent with Forethought Life Insurance Company, is available to answer any questions you may have regarding your insurance coverage. Products and features are subject to state variations and availability. Forethought Life Insurance Company is a subsidiary of Global Atlantic Financial Group Limited</a:t>
            </a:r>
            <a:r>
              <a:rPr lang="en-US" sz="3700" dirty="0" smtClean="0">
                <a:solidFill>
                  <a:schemeClr val="bg1">
                    <a:lumMod val="50000"/>
                  </a:schemeClr>
                </a:solidFill>
              </a:rPr>
              <a:t>.</a:t>
            </a:r>
          </a:p>
          <a:p>
            <a:pPr marL="0" indent="0">
              <a:buNone/>
            </a:pPr>
            <a:endParaRPr lang="en-US" sz="3700" dirty="0">
              <a:solidFill>
                <a:schemeClr val="bg1">
                  <a:lumMod val="50000"/>
                </a:schemeClr>
              </a:solidFill>
            </a:endParaRPr>
          </a:p>
          <a:p>
            <a:pPr marL="0" indent="0">
              <a:buNone/>
            </a:pPr>
            <a:r>
              <a:rPr lang="en-US" sz="3700" dirty="0" smtClean="0">
                <a:solidFill>
                  <a:schemeClr val="bg1">
                    <a:lumMod val="50000"/>
                  </a:schemeClr>
                </a:solidFill>
              </a:rPr>
              <a:t>Global </a:t>
            </a:r>
            <a:r>
              <a:rPr lang="en-US" sz="3700" dirty="0">
                <a:solidFill>
                  <a:schemeClr val="bg1">
                    <a:lumMod val="50000"/>
                  </a:schemeClr>
                </a:solidFill>
              </a:rPr>
              <a:t>Atlantic Financial Group (Global Atlantic) is the marketing name for Global Atlantic Financial Group Limited and its subsidiaries, including Forethought Life Insurance Company and </a:t>
            </a:r>
            <a:r>
              <a:rPr lang="en-US" sz="3700" dirty="0" err="1">
                <a:solidFill>
                  <a:schemeClr val="bg1">
                    <a:lumMod val="50000"/>
                  </a:schemeClr>
                </a:solidFill>
              </a:rPr>
              <a:t>Accordia</a:t>
            </a:r>
            <a:r>
              <a:rPr lang="en-US" sz="3700" dirty="0">
                <a:solidFill>
                  <a:schemeClr val="bg1">
                    <a:lumMod val="50000"/>
                  </a:schemeClr>
                </a:solidFill>
              </a:rPr>
              <a:t> Life and Annuity Company. Each subsidiary is responsible for its own financial and contractual obligations</a:t>
            </a:r>
            <a:r>
              <a:rPr lang="en-US" sz="3700" dirty="0" smtClean="0">
                <a:solidFill>
                  <a:schemeClr val="bg1">
                    <a:lumMod val="50000"/>
                  </a:schemeClr>
                </a:solidFill>
              </a:rPr>
              <a:t>.</a:t>
            </a:r>
          </a:p>
          <a:p>
            <a:pPr marL="0" indent="0">
              <a:buNone/>
            </a:pPr>
            <a:r>
              <a:rPr lang="en-US" sz="3700" dirty="0" smtClean="0">
                <a:solidFill>
                  <a:schemeClr val="bg1">
                    <a:lumMod val="50000"/>
                  </a:schemeClr>
                </a:solidFill>
              </a:rPr>
              <a:t>PRE1238 (11-17)       © 2017 Global Atlantic</a:t>
            </a:r>
            <a:endParaRPr lang="en-US" sz="3700" dirty="0">
              <a:solidFill>
                <a:schemeClr val="bg1">
                  <a:lumMod val="50000"/>
                </a:schemeClr>
              </a:solidFill>
            </a:endParaRP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2262847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09600" y="1265237"/>
            <a:ext cx="6172200" cy="5516563"/>
          </a:xfrm>
        </p:spPr>
        <p:txBody>
          <a:bodyPr>
            <a:normAutofit/>
          </a:bodyPr>
          <a:lstStyle/>
          <a:p>
            <a:pPr marL="0" indent="0">
              <a:buNone/>
            </a:pPr>
            <a:r>
              <a:rPr lang="en-US" sz="5400" dirty="0" smtClean="0">
                <a:solidFill>
                  <a:srgbClr val="4F2D7F"/>
                </a:solidFill>
              </a:rPr>
              <a:t>Welcome</a:t>
            </a:r>
            <a:endParaRPr lang="en-US" sz="5400" dirty="0">
              <a:solidFill>
                <a:srgbClr val="4F2D7F"/>
              </a:solidFill>
            </a:endParaRPr>
          </a:p>
        </p:txBody>
      </p:sp>
    </p:spTree>
    <p:extLst>
      <p:ext uri="{BB962C8B-B14F-4D97-AF65-F5344CB8AC3E}">
        <p14:creationId xmlns:p14="http://schemas.microsoft.com/office/powerpoint/2010/main" val="1532614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381000" y="708818"/>
            <a:ext cx="8229600" cy="5440363"/>
          </a:xfrm>
        </p:spPr>
        <p:txBody>
          <a:bodyPr/>
          <a:lstStyle/>
          <a:p>
            <a:pPr marL="0" indent="0">
              <a:buNone/>
            </a:pPr>
            <a:r>
              <a:rPr lang="en-US" dirty="0" smtClean="0">
                <a:solidFill>
                  <a:schemeClr val="bg1"/>
                </a:solidFill>
              </a:rPr>
              <a:t>We like to plan ahead:</a:t>
            </a:r>
          </a:p>
          <a:p>
            <a:pPr lvl="1">
              <a:buFont typeface="Calibri" panose="020F0502020204030204" pitchFamily="34" charset="0"/>
              <a:buChar char="‒"/>
            </a:pPr>
            <a:r>
              <a:rPr lang="en-US" sz="3200" baseline="0" dirty="0" smtClean="0">
                <a:solidFill>
                  <a:schemeClr val="bg1"/>
                </a:solidFill>
              </a:rPr>
              <a:t>Vacations</a:t>
            </a:r>
          </a:p>
          <a:p>
            <a:pPr lvl="1">
              <a:spcBef>
                <a:spcPts val="0"/>
              </a:spcBef>
              <a:buFont typeface="Calibri" panose="020F0502020204030204" pitchFamily="34" charset="0"/>
              <a:buChar char="‒"/>
              <a:defRPr/>
            </a:pPr>
            <a:r>
              <a:rPr lang="en-US" sz="3200" dirty="0">
                <a:solidFill>
                  <a:schemeClr val="bg1"/>
                </a:solidFill>
              </a:rPr>
              <a:t>Buying a </a:t>
            </a:r>
            <a:r>
              <a:rPr lang="en-US" sz="3200" dirty="0" smtClean="0">
                <a:solidFill>
                  <a:schemeClr val="bg1"/>
                </a:solidFill>
              </a:rPr>
              <a:t>home</a:t>
            </a:r>
          </a:p>
          <a:p>
            <a:pPr lvl="1">
              <a:spcBef>
                <a:spcPts val="0"/>
              </a:spcBef>
              <a:buFont typeface="Calibri" panose="020F0502020204030204" pitchFamily="34" charset="0"/>
              <a:buChar char="‒"/>
              <a:defRPr/>
            </a:pPr>
            <a:r>
              <a:rPr lang="en-US" sz="3200" baseline="0" dirty="0" smtClean="0">
                <a:solidFill>
                  <a:schemeClr val="bg1"/>
                </a:solidFill>
              </a:rPr>
              <a:t>Wedding</a:t>
            </a:r>
            <a:endParaRPr lang="en-US" sz="3200" dirty="0">
              <a:solidFill>
                <a:schemeClr val="bg1"/>
              </a:solidFill>
            </a:endParaRPr>
          </a:p>
          <a:p>
            <a:pPr lvl="1">
              <a:spcBef>
                <a:spcPts val="0"/>
              </a:spcBef>
              <a:buFont typeface="Calibri" panose="020F0502020204030204" pitchFamily="34" charset="0"/>
              <a:buChar char="‒"/>
              <a:defRPr/>
            </a:pPr>
            <a:r>
              <a:rPr lang="en-US" sz="3200" dirty="0" smtClean="0">
                <a:solidFill>
                  <a:schemeClr val="bg1"/>
                </a:solidFill>
              </a:rPr>
              <a:t>C</a:t>
            </a:r>
            <a:r>
              <a:rPr lang="en-US" sz="3200" baseline="0" dirty="0" smtClean="0">
                <a:solidFill>
                  <a:schemeClr val="bg1"/>
                </a:solidFill>
              </a:rPr>
              <a:t>ollege education</a:t>
            </a:r>
          </a:p>
          <a:p>
            <a:pPr lvl="1">
              <a:spcBef>
                <a:spcPts val="0"/>
              </a:spcBef>
              <a:buFont typeface="Calibri" panose="020F0502020204030204" pitchFamily="34" charset="0"/>
              <a:buChar char="‒"/>
              <a:defRPr/>
            </a:pPr>
            <a:r>
              <a:rPr lang="en-US" sz="3200" dirty="0" smtClean="0">
                <a:solidFill>
                  <a:schemeClr val="bg1"/>
                </a:solidFill>
              </a:rPr>
              <a:t>Insurance</a:t>
            </a:r>
          </a:p>
          <a:p>
            <a:pPr>
              <a:spcBef>
                <a:spcPts val="0"/>
              </a:spcBef>
              <a:buFont typeface="Calibri" panose="020F0502020204030204" pitchFamily="34" charset="0"/>
              <a:buChar char="‒"/>
              <a:defRPr/>
            </a:pPr>
            <a:endParaRPr lang="en-US" baseline="0" dirty="0">
              <a:solidFill>
                <a:schemeClr val="bg1"/>
              </a:solidFill>
            </a:endParaRPr>
          </a:p>
          <a:p>
            <a:pPr>
              <a:spcBef>
                <a:spcPts val="0"/>
              </a:spcBef>
              <a:buFont typeface="Calibri" panose="020F0502020204030204" pitchFamily="34" charset="0"/>
              <a:buChar char="‒"/>
              <a:defRPr/>
            </a:pPr>
            <a:endParaRPr lang="en-US" dirty="0" smtClean="0">
              <a:solidFill>
                <a:schemeClr val="bg1"/>
              </a:solidFill>
            </a:endParaRPr>
          </a:p>
          <a:p>
            <a:pPr marL="0" indent="0">
              <a:spcBef>
                <a:spcPts val="0"/>
              </a:spcBef>
              <a:buNone/>
              <a:defRPr/>
            </a:pPr>
            <a:r>
              <a:rPr lang="en-US" sz="3600" i="1" dirty="0">
                <a:solidFill>
                  <a:schemeClr val="bg1"/>
                </a:solidFill>
              </a:rPr>
              <a:t>It’s equally important to plan ahead </a:t>
            </a:r>
            <a:r>
              <a:rPr lang="en-US" sz="3600" i="1" dirty="0" smtClean="0">
                <a:solidFill>
                  <a:schemeClr val="bg1"/>
                </a:solidFill>
              </a:rPr>
              <a:t>for </a:t>
            </a:r>
            <a:r>
              <a:rPr lang="en-US" sz="3600" i="1" dirty="0">
                <a:solidFill>
                  <a:schemeClr val="bg1"/>
                </a:solidFill>
              </a:rPr>
              <a:t>your funeral.</a:t>
            </a:r>
          </a:p>
          <a:p>
            <a:pPr>
              <a:spcBef>
                <a:spcPts val="0"/>
              </a:spcBef>
              <a:buFont typeface="Calibri" panose="020F0502020204030204" pitchFamily="34" charset="0"/>
              <a:buChar char="‒"/>
              <a:defRPr/>
            </a:pPr>
            <a:endParaRPr lang="en-US" baseline="0" dirty="0" smtClean="0">
              <a:solidFill>
                <a:schemeClr val="bg1"/>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5436" y="1676400"/>
            <a:ext cx="2857500" cy="22860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803145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60634"/>
            <a:ext cx="8229600" cy="5440363"/>
          </a:xfrm>
        </p:spPr>
        <p:txBody>
          <a:bodyPr/>
          <a:lstStyle/>
          <a:p>
            <a:pPr marL="0" indent="0">
              <a:buNone/>
            </a:pPr>
            <a:endParaRPr lang="en-US" dirty="0"/>
          </a:p>
          <a:p>
            <a:pPr marL="0" indent="0">
              <a:buNone/>
            </a:pPr>
            <a:r>
              <a:rPr lang="en-US" dirty="0" smtClean="0"/>
              <a:t>The five </a:t>
            </a:r>
            <a:r>
              <a:rPr lang="en-US" dirty="0"/>
              <a:t>most frequently asked questions about planning your funeral.</a:t>
            </a:r>
          </a:p>
          <a:p>
            <a:pPr marL="0" indent="0">
              <a:buNone/>
            </a:pPr>
            <a:endParaRPr lang="en-US" dirty="0" smtClean="0"/>
          </a:p>
        </p:txBody>
      </p:sp>
      <p:pic>
        <p:nvPicPr>
          <p:cNvPr id="12" name="Picture 11"/>
          <p:cNvPicPr>
            <a:picLocks noChangeAspect="1"/>
          </p:cNvPicPr>
          <p:nvPr/>
        </p:nvPicPr>
        <p:blipFill rotWithShape="1">
          <a:blip r:embed="rId3">
            <a:extLst>
              <a:ext uri="{28A0092B-C50C-407E-A947-70E740481C1C}">
                <a14:useLocalDpi xmlns:a14="http://schemas.microsoft.com/office/drawing/2010/main" val="0"/>
              </a:ext>
            </a:extLst>
          </a:blip>
          <a:srcRect t="12222" b="6207"/>
          <a:stretch/>
        </p:blipFill>
        <p:spPr>
          <a:xfrm>
            <a:off x="0" y="1492467"/>
            <a:ext cx="9144000" cy="5594133"/>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1676400"/>
          </a:xfrm>
          <a:prstGeom prst="rect">
            <a:avLst/>
          </a:prstGeom>
        </p:spPr>
      </p:pic>
      <p:sp>
        <p:nvSpPr>
          <p:cNvPr id="9" name="TextBox 8"/>
          <p:cNvSpPr txBox="1"/>
          <p:nvPr/>
        </p:nvSpPr>
        <p:spPr>
          <a:xfrm>
            <a:off x="571500" y="545812"/>
            <a:ext cx="8001000" cy="584775"/>
          </a:xfrm>
          <a:prstGeom prst="rect">
            <a:avLst/>
          </a:prstGeom>
          <a:noFill/>
        </p:spPr>
        <p:txBody>
          <a:bodyPr wrap="square" rtlCol="0">
            <a:spAutoFit/>
          </a:bodyPr>
          <a:lstStyle/>
          <a:p>
            <a:r>
              <a:rPr lang="en-US" sz="3200" dirty="0" smtClean="0">
                <a:solidFill>
                  <a:schemeClr val="bg1"/>
                </a:solidFill>
              </a:rPr>
              <a:t>Getting Started</a:t>
            </a:r>
          </a:p>
        </p:txBody>
      </p:sp>
      <p:sp>
        <p:nvSpPr>
          <p:cNvPr id="13" name="TextBox 12"/>
          <p:cNvSpPr txBox="1"/>
          <p:nvPr/>
        </p:nvSpPr>
        <p:spPr>
          <a:xfrm>
            <a:off x="304800" y="4209871"/>
            <a:ext cx="8001000" cy="1200329"/>
          </a:xfrm>
          <a:prstGeom prst="rect">
            <a:avLst/>
          </a:prstGeom>
          <a:noFill/>
        </p:spPr>
        <p:txBody>
          <a:bodyPr wrap="square" rtlCol="0">
            <a:spAutoFit/>
          </a:bodyPr>
          <a:lstStyle/>
          <a:p>
            <a:r>
              <a:rPr lang="en-US" sz="3600" dirty="0" smtClean="0">
                <a:solidFill>
                  <a:srgbClr val="4F2D7F"/>
                </a:solidFill>
              </a:rPr>
              <a:t>The five most frequently asked questions about planning your funeral.</a:t>
            </a:r>
            <a:endParaRPr lang="en-US" sz="3600" dirty="0">
              <a:solidFill>
                <a:srgbClr val="4F2D7F"/>
              </a:solidFill>
            </a:endParaRPr>
          </a:p>
        </p:txBody>
      </p:sp>
    </p:spTree>
    <p:extLst>
      <p:ext uri="{BB962C8B-B14F-4D97-AF65-F5344CB8AC3E}">
        <p14:creationId xmlns:p14="http://schemas.microsoft.com/office/powerpoint/2010/main" val="556204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28800"/>
            <a:ext cx="9144000" cy="5029200"/>
          </a:xfrm>
          <a:prstGeom prst="rect">
            <a:avLst/>
          </a:prstGeom>
        </p:spPr>
      </p:pic>
      <p:sp>
        <p:nvSpPr>
          <p:cNvPr id="3" name="Content Placeholder 2"/>
          <p:cNvSpPr>
            <a:spLocks noGrp="1"/>
          </p:cNvSpPr>
          <p:nvPr>
            <p:ph idx="1"/>
          </p:nvPr>
        </p:nvSpPr>
        <p:spPr>
          <a:xfrm>
            <a:off x="0" y="1981200"/>
            <a:ext cx="8229600" cy="5440363"/>
          </a:xfrm>
        </p:spPr>
        <p:txBody>
          <a:bodyPr>
            <a:normAutofit/>
          </a:bodyPr>
          <a:lstStyle/>
          <a:p>
            <a:pPr marL="914400" lvl="1" indent="-514350">
              <a:buAutoNum type="alphaLcPeriod"/>
            </a:pPr>
            <a:r>
              <a:rPr lang="en-US" sz="3200" dirty="0" smtClean="0"/>
              <a:t>My spouse</a:t>
            </a:r>
          </a:p>
          <a:p>
            <a:pPr marL="914400" lvl="1" indent="-514350">
              <a:buAutoNum type="alphaLcPeriod"/>
            </a:pPr>
            <a:r>
              <a:rPr lang="en-US" sz="3200" dirty="0" smtClean="0"/>
              <a:t>My son or daughter</a:t>
            </a:r>
          </a:p>
          <a:p>
            <a:pPr marL="914400" lvl="1" indent="-514350">
              <a:buAutoNum type="alphaLcPeriod"/>
            </a:pPr>
            <a:r>
              <a:rPr lang="en-US" sz="3200" dirty="0" smtClean="0"/>
              <a:t>More than one of my children</a:t>
            </a:r>
          </a:p>
          <a:p>
            <a:pPr marL="914400" lvl="1" indent="-514350">
              <a:buAutoNum type="alphaLcPeriod"/>
            </a:pPr>
            <a:r>
              <a:rPr lang="en-US" sz="3200" dirty="0" smtClean="0"/>
              <a:t>A good friend or neighbor</a:t>
            </a:r>
          </a:p>
          <a:p>
            <a:pPr marL="914400" lvl="1" indent="-514350">
              <a:buAutoNum type="alphaLcPeriod"/>
            </a:pPr>
            <a:r>
              <a:rPr lang="en-US" sz="3200" dirty="0" smtClean="0"/>
              <a:t>One or both of my parents</a:t>
            </a:r>
          </a:p>
          <a:p>
            <a:pPr marL="914400" lvl="1" indent="-514350">
              <a:buAutoNum type="alphaLcPeriod"/>
            </a:pPr>
            <a:r>
              <a:rPr lang="en-US" sz="3200" dirty="0" smtClean="0"/>
              <a:t>I’m not sure</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1676400"/>
          </a:xfrm>
          <a:prstGeom prst="rect">
            <a:avLst/>
          </a:prstGeom>
        </p:spPr>
      </p:pic>
      <p:sp>
        <p:nvSpPr>
          <p:cNvPr id="2" name="TextBox 1"/>
          <p:cNvSpPr txBox="1"/>
          <p:nvPr/>
        </p:nvSpPr>
        <p:spPr>
          <a:xfrm>
            <a:off x="1143000" y="370582"/>
            <a:ext cx="8001000" cy="1077218"/>
          </a:xfrm>
          <a:prstGeom prst="rect">
            <a:avLst/>
          </a:prstGeom>
          <a:noFill/>
        </p:spPr>
        <p:txBody>
          <a:bodyPr wrap="square" rtlCol="0">
            <a:spAutoFit/>
          </a:bodyPr>
          <a:lstStyle/>
          <a:p>
            <a:r>
              <a:rPr lang="en-US" sz="3200" dirty="0" smtClean="0">
                <a:solidFill>
                  <a:schemeClr val="bg1"/>
                </a:solidFill>
              </a:rPr>
              <a:t>If your death occurred tomorrow, who would arrange your funeral?</a:t>
            </a:r>
            <a:endParaRPr lang="en-US" sz="3200" dirty="0">
              <a:solidFill>
                <a:schemeClr val="bg1"/>
              </a:solidFill>
            </a:endParaRPr>
          </a:p>
        </p:txBody>
      </p:sp>
      <p:sp>
        <p:nvSpPr>
          <p:cNvPr id="5" name="TextBox 4"/>
          <p:cNvSpPr txBox="1"/>
          <p:nvPr/>
        </p:nvSpPr>
        <p:spPr>
          <a:xfrm>
            <a:off x="301488" y="376535"/>
            <a:ext cx="2209800" cy="923330"/>
          </a:xfrm>
          <a:prstGeom prst="rect">
            <a:avLst/>
          </a:prstGeom>
          <a:noFill/>
        </p:spPr>
        <p:txBody>
          <a:bodyPr wrap="square" rtlCol="0">
            <a:spAutoFit/>
          </a:bodyPr>
          <a:lstStyle/>
          <a:p>
            <a:r>
              <a:rPr lang="en-US" sz="5400" b="1" dirty="0" smtClean="0">
                <a:solidFill>
                  <a:schemeClr val="bg1"/>
                </a:solidFill>
              </a:rPr>
              <a:t>1</a:t>
            </a:r>
            <a:endParaRPr lang="en-US" sz="5400" b="1" dirty="0">
              <a:solidFill>
                <a:schemeClr val="bg1"/>
              </a:solidFill>
            </a:endParaRP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24600" y="4470400"/>
            <a:ext cx="2222500" cy="1778000"/>
          </a:xfrm>
          <a:prstGeom prst="rect">
            <a:avLst/>
          </a:prstGeom>
        </p:spPr>
      </p:pic>
    </p:spTree>
    <p:extLst>
      <p:ext uri="{BB962C8B-B14F-4D97-AF65-F5344CB8AC3E}">
        <p14:creationId xmlns:p14="http://schemas.microsoft.com/office/powerpoint/2010/main" val="388951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28800"/>
            <a:ext cx="9144000" cy="5029200"/>
          </a:xfrm>
          <a:prstGeom prst="rect">
            <a:avLst/>
          </a:prstGeom>
        </p:spPr>
      </p:pic>
      <p:sp>
        <p:nvSpPr>
          <p:cNvPr id="3" name="Content Placeholder 2"/>
          <p:cNvSpPr>
            <a:spLocks noGrp="1"/>
          </p:cNvSpPr>
          <p:nvPr>
            <p:ph idx="1"/>
          </p:nvPr>
        </p:nvSpPr>
        <p:spPr>
          <a:xfrm>
            <a:off x="0" y="1905000"/>
            <a:ext cx="8229600" cy="5440363"/>
          </a:xfrm>
        </p:spPr>
        <p:txBody>
          <a:bodyPr/>
          <a:lstStyle/>
          <a:p>
            <a:pPr marL="917575" indent="-514350">
              <a:buAutoNum type="alphaLcPeriod"/>
            </a:pPr>
            <a:r>
              <a:rPr lang="en-US" dirty="0" smtClean="0"/>
              <a:t>My life insurance</a:t>
            </a:r>
          </a:p>
          <a:p>
            <a:pPr marL="917575" indent="-514350">
              <a:buAutoNum type="alphaLcPeriod"/>
            </a:pPr>
            <a:r>
              <a:rPr lang="en-US" dirty="0" smtClean="0"/>
              <a:t>My savings</a:t>
            </a:r>
          </a:p>
          <a:p>
            <a:pPr marL="917575" indent="-514350">
              <a:buAutoNum type="alphaLcPeriod"/>
            </a:pPr>
            <a:r>
              <a:rPr lang="en-US" dirty="0" smtClean="0"/>
              <a:t>My children’s savings</a:t>
            </a:r>
          </a:p>
          <a:p>
            <a:pPr marL="917575" indent="-514350">
              <a:buAutoNum type="alphaLcPeriod"/>
            </a:pPr>
            <a:r>
              <a:rPr lang="en-US" dirty="0" smtClean="0"/>
              <a:t>A good friend or neighbor</a:t>
            </a:r>
          </a:p>
          <a:p>
            <a:pPr marL="917575" indent="-514350">
              <a:buAutoNum type="alphaLcPeriod"/>
            </a:pPr>
            <a:r>
              <a:rPr lang="en-US" dirty="0" smtClean="0"/>
              <a:t>A bank loan taken out by my spouse</a:t>
            </a:r>
          </a:p>
          <a:p>
            <a:pPr marL="917575" indent="-514350">
              <a:buAutoNum type="alphaLcPeriod"/>
            </a:pPr>
            <a:r>
              <a:rPr lang="en-US" dirty="0" smtClean="0"/>
              <a:t>I’m not sure</a:t>
            </a:r>
          </a:p>
          <a:p>
            <a:pPr marL="514350" indent="-514350">
              <a:buAutoNum type="alphaLcPeriod"/>
            </a:pPr>
            <a:endParaRPr lang="en-US" dirty="0" smtClean="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1676400"/>
          </a:xfrm>
          <a:prstGeom prst="rect">
            <a:avLst/>
          </a:prstGeom>
        </p:spPr>
      </p:pic>
      <p:sp>
        <p:nvSpPr>
          <p:cNvPr id="5" name="TextBox 4"/>
          <p:cNvSpPr txBox="1"/>
          <p:nvPr/>
        </p:nvSpPr>
        <p:spPr>
          <a:xfrm>
            <a:off x="1143000" y="76200"/>
            <a:ext cx="8001000" cy="1569660"/>
          </a:xfrm>
          <a:prstGeom prst="rect">
            <a:avLst/>
          </a:prstGeom>
          <a:noFill/>
        </p:spPr>
        <p:txBody>
          <a:bodyPr wrap="square" rtlCol="0">
            <a:spAutoFit/>
          </a:bodyPr>
          <a:lstStyle/>
          <a:p>
            <a:r>
              <a:rPr lang="en-US" sz="3200" dirty="0" smtClean="0">
                <a:solidFill>
                  <a:schemeClr val="bg1"/>
                </a:solidFill>
              </a:rPr>
              <a:t>If your death occurred tomorrow, the money needed to pay for your final services would come from?</a:t>
            </a:r>
            <a:endParaRPr lang="en-US" sz="3200" dirty="0">
              <a:solidFill>
                <a:schemeClr val="bg1"/>
              </a:solidFill>
            </a:endParaRPr>
          </a:p>
        </p:txBody>
      </p:sp>
      <p:sp>
        <p:nvSpPr>
          <p:cNvPr id="6" name="TextBox 5"/>
          <p:cNvSpPr txBox="1"/>
          <p:nvPr/>
        </p:nvSpPr>
        <p:spPr>
          <a:xfrm>
            <a:off x="301488" y="376535"/>
            <a:ext cx="2209800" cy="923330"/>
          </a:xfrm>
          <a:prstGeom prst="rect">
            <a:avLst/>
          </a:prstGeom>
          <a:noFill/>
        </p:spPr>
        <p:txBody>
          <a:bodyPr wrap="square" rtlCol="0">
            <a:spAutoFit/>
          </a:bodyPr>
          <a:lstStyle/>
          <a:p>
            <a:r>
              <a:rPr lang="en-US" sz="5400" b="1" dirty="0">
                <a:solidFill>
                  <a:schemeClr val="bg1"/>
                </a:solidFill>
              </a:rPr>
              <a:t>2</a:t>
            </a:r>
          </a:p>
        </p:txBody>
      </p:sp>
    </p:spTree>
    <p:extLst>
      <p:ext uri="{BB962C8B-B14F-4D97-AF65-F5344CB8AC3E}">
        <p14:creationId xmlns:p14="http://schemas.microsoft.com/office/powerpoint/2010/main" val="7832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28800"/>
            <a:ext cx="9144000" cy="5029200"/>
          </a:xfrm>
          <a:prstGeom prst="rect">
            <a:avLst/>
          </a:prstGeom>
        </p:spPr>
      </p:pic>
      <p:sp>
        <p:nvSpPr>
          <p:cNvPr id="3" name="Content Placeholder 2"/>
          <p:cNvSpPr>
            <a:spLocks noGrp="1"/>
          </p:cNvSpPr>
          <p:nvPr>
            <p:ph idx="1"/>
          </p:nvPr>
        </p:nvSpPr>
        <p:spPr>
          <a:xfrm>
            <a:off x="0" y="1981200"/>
            <a:ext cx="8229600" cy="5440363"/>
          </a:xfrm>
        </p:spPr>
        <p:txBody>
          <a:bodyPr/>
          <a:lstStyle/>
          <a:p>
            <a:pPr marL="971550" indent="-514350">
              <a:buAutoNum type="alphaLcPeriod"/>
            </a:pPr>
            <a:r>
              <a:rPr lang="en-US" dirty="0" smtClean="0"/>
              <a:t>A full funeral and memorial with a casket and viewing</a:t>
            </a:r>
          </a:p>
          <a:p>
            <a:pPr marL="971550" indent="-514350">
              <a:buAutoNum type="alphaLcPeriod"/>
            </a:pPr>
            <a:r>
              <a:rPr lang="en-US" dirty="0" smtClean="0"/>
              <a:t>A cremation with a memorial service</a:t>
            </a:r>
          </a:p>
          <a:p>
            <a:pPr marL="971550" indent="-514350">
              <a:buAutoNum type="alphaLcPeriod"/>
            </a:pPr>
            <a:r>
              <a:rPr lang="en-US" dirty="0" smtClean="0"/>
              <a:t>Visitation by family and friends</a:t>
            </a:r>
          </a:p>
          <a:p>
            <a:pPr marL="971550" indent="-514350">
              <a:buAutoNum type="alphaLcPeriod"/>
            </a:pPr>
            <a:r>
              <a:rPr lang="en-US" dirty="0" smtClean="0"/>
              <a:t>My favorite Pastor, Priest or Rabbi </a:t>
            </a:r>
          </a:p>
          <a:p>
            <a:pPr marL="971550" indent="-514350">
              <a:buAutoNum type="alphaLcPeriod"/>
            </a:pPr>
            <a:r>
              <a:rPr lang="en-US" dirty="0" smtClean="0"/>
              <a:t>I’m not sure</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1676400"/>
          </a:xfrm>
          <a:prstGeom prst="rect">
            <a:avLst/>
          </a:prstGeom>
        </p:spPr>
      </p:pic>
      <p:sp>
        <p:nvSpPr>
          <p:cNvPr id="5" name="TextBox 4"/>
          <p:cNvSpPr txBox="1"/>
          <p:nvPr/>
        </p:nvSpPr>
        <p:spPr>
          <a:xfrm>
            <a:off x="1143000" y="370582"/>
            <a:ext cx="8001000" cy="1077218"/>
          </a:xfrm>
          <a:prstGeom prst="rect">
            <a:avLst/>
          </a:prstGeom>
          <a:noFill/>
        </p:spPr>
        <p:txBody>
          <a:bodyPr wrap="square" rtlCol="0">
            <a:spAutoFit/>
          </a:bodyPr>
          <a:lstStyle/>
          <a:p>
            <a:r>
              <a:rPr lang="en-US" sz="3200" dirty="0" smtClean="0">
                <a:solidFill>
                  <a:schemeClr val="bg1"/>
                </a:solidFill>
              </a:rPr>
              <a:t>If your death occurred tomorrow, what type </a:t>
            </a:r>
            <a:br>
              <a:rPr lang="en-US" sz="3200" dirty="0" smtClean="0">
                <a:solidFill>
                  <a:schemeClr val="bg1"/>
                </a:solidFill>
              </a:rPr>
            </a:br>
            <a:r>
              <a:rPr lang="en-US" sz="3200" dirty="0" smtClean="0">
                <a:solidFill>
                  <a:schemeClr val="bg1"/>
                </a:solidFill>
              </a:rPr>
              <a:t>of remembrance would you want?</a:t>
            </a:r>
            <a:endParaRPr lang="en-US" sz="3200" dirty="0">
              <a:solidFill>
                <a:schemeClr val="bg1"/>
              </a:solidFill>
            </a:endParaRPr>
          </a:p>
        </p:txBody>
      </p:sp>
      <p:sp>
        <p:nvSpPr>
          <p:cNvPr id="6" name="TextBox 5"/>
          <p:cNvSpPr txBox="1"/>
          <p:nvPr/>
        </p:nvSpPr>
        <p:spPr>
          <a:xfrm>
            <a:off x="301488" y="376535"/>
            <a:ext cx="2209800" cy="923330"/>
          </a:xfrm>
          <a:prstGeom prst="rect">
            <a:avLst/>
          </a:prstGeom>
          <a:noFill/>
        </p:spPr>
        <p:txBody>
          <a:bodyPr wrap="square" rtlCol="0">
            <a:spAutoFit/>
          </a:bodyPr>
          <a:lstStyle/>
          <a:p>
            <a:r>
              <a:rPr lang="en-US" sz="5400" b="1" dirty="0">
                <a:solidFill>
                  <a:schemeClr val="bg1"/>
                </a:solidFill>
              </a:rPr>
              <a:t>3</a:t>
            </a:r>
          </a:p>
        </p:txBody>
      </p:sp>
    </p:spTree>
    <p:extLst>
      <p:ext uri="{BB962C8B-B14F-4D97-AF65-F5344CB8AC3E}">
        <p14:creationId xmlns:p14="http://schemas.microsoft.com/office/powerpoint/2010/main" val="80954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28800"/>
            <a:ext cx="9144000" cy="5029200"/>
          </a:xfrm>
          <a:prstGeom prst="rect">
            <a:avLst/>
          </a:prstGeom>
        </p:spPr>
      </p:pic>
      <p:sp>
        <p:nvSpPr>
          <p:cNvPr id="3" name="Content Placeholder 2"/>
          <p:cNvSpPr>
            <a:spLocks noGrp="1"/>
          </p:cNvSpPr>
          <p:nvPr>
            <p:ph idx="1"/>
          </p:nvPr>
        </p:nvSpPr>
        <p:spPr>
          <a:xfrm>
            <a:off x="457200" y="2057400"/>
            <a:ext cx="8229600" cy="5440363"/>
          </a:xfrm>
        </p:spPr>
        <p:txBody>
          <a:bodyPr/>
          <a:lstStyle/>
          <a:p>
            <a:pPr marL="514350" indent="-514350">
              <a:buAutoNum type="alphaLcPeriod"/>
            </a:pPr>
            <a:r>
              <a:rPr lang="en-US" dirty="0" smtClean="0"/>
              <a:t>Under $1,500</a:t>
            </a:r>
          </a:p>
          <a:p>
            <a:pPr marL="514350" indent="-514350">
              <a:buAutoNum type="alphaLcPeriod"/>
            </a:pPr>
            <a:r>
              <a:rPr lang="en-US" dirty="0" smtClean="0"/>
              <a:t>Between $1,500 and $3,500</a:t>
            </a:r>
          </a:p>
          <a:p>
            <a:pPr marL="514350" indent="-514350">
              <a:buAutoNum type="alphaLcPeriod"/>
            </a:pPr>
            <a:r>
              <a:rPr lang="en-US" dirty="0" smtClean="0"/>
              <a:t>Between $3,500 and $7,500</a:t>
            </a:r>
          </a:p>
          <a:p>
            <a:pPr marL="514350" indent="-514350">
              <a:buAutoNum type="alphaLcPeriod"/>
            </a:pPr>
            <a:r>
              <a:rPr lang="en-US" dirty="0" smtClean="0"/>
              <a:t>Over $7,500</a:t>
            </a:r>
          </a:p>
          <a:p>
            <a:pPr marL="514350" indent="-514350">
              <a:buAutoNum type="alphaLcPeriod"/>
            </a:pPr>
            <a:r>
              <a:rPr lang="en-US" dirty="0" smtClean="0"/>
              <a:t>I have no idea</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1676400"/>
          </a:xfrm>
          <a:prstGeom prst="rect">
            <a:avLst/>
          </a:prstGeom>
        </p:spPr>
      </p:pic>
      <p:sp>
        <p:nvSpPr>
          <p:cNvPr id="5" name="TextBox 4"/>
          <p:cNvSpPr txBox="1"/>
          <p:nvPr/>
        </p:nvSpPr>
        <p:spPr>
          <a:xfrm>
            <a:off x="1143000" y="304800"/>
            <a:ext cx="8001000" cy="1077218"/>
          </a:xfrm>
          <a:prstGeom prst="rect">
            <a:avLst/>
          </a:prstGeom>
          <a:noFill/>
        </p:spPr>
        <p:txBody>
          <a:bodyPr wrap="square" rtlCol="0">
            <a:spAutoFit/>
          </a:bodyPr>
          <a:lstStyle/>
          <a:p>
            <a:r>
              <a:rPr lang="en-US" sz="3200" dirty="0" smtClean="0">
                <a:solidFill>
                  <a:schemeClr val="bg1"/>
                </a:solidFill>
              </a:rPr>
              <a:t>If your death occurred tomorrow, what would you expect your funeral to cost?</a:t>
            </a:r>
            <a:endParaRPr lang="en-US" sz="3200" dirty="0">
              <a:solidFill>
                <a:schemeClr val="bg1"/>
              </a:solidFill>
            </a:endParaRPr>
          </a:p>
        </p:txBody>
      </p:sp>
      <p:sp>
        <p:nvSpPr>
          <p:cNvPr id="6" name="TextBox 5"/>
          <p:cNvSpPr txBox="1"/>
          <p:nvPr/>
        </p:nvSpPr>
        <p:spPr>
          <a:xfrm>
            <a:off x="301488" y="376535"/>
            <a:ext cx="2209800" cy="923330"/>
          </a:xfrm>
          <a:prstGeom prst="rect">
            <a:avLst/>
          </a:prstGeom>
          <a:noFill/>
        </p:spPr>
        <p:txBody>
          <a:bodyPr wrap="square" rtlCol="0">
            <a:spAutoFit/>
          </a:bodyPr>
          <a:lstStyle/>
          <a:p>
            <a:r>
              <a:rPr lang="en-US" sz="5400" b="1" dirty="0">
                <a:solidFill>
                  <a:schemeClr val="bg1"/>
                </a:solidFill>
              </a:rPr>
              <a:t>4</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24600" y="4495800"/>
            <a:ext cx="2286000" cy="1828800"/>
          </a:xfrm>
          <a:prstGeom prst="rect">
            <a:avLst/>
          </a:prstGeom>
        </p:spPr>
      </p:pic>
    </p:spTree>
    <p:extLst>
      <p:ext uri="{BB962C8B-B14F-4D97-AF65-F5344CB8AC3E}">
        <p14:creationId xmlns:p14="http://schemas.microsoft.com/office/powerpoint/2010/main" val="305109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28800"/>
            <a:ext cx="9144000" cy="5029200"/>
          </a:xfrm>
          <a:prstGeom prst="rect">
            <a:avLst/>
          </a:prstGeom>
        </p:spPr>
      </p:pic>
      <p:sp>
        <p:nvSpPr>
          <p:cNvPr id="3" name="Content Placeholder 2"/>
          <p:cNvSpPr>
            <a:spLocks noGrp="1"/>
          </p:cNvSpPr>
          <p:nvPr>
            <p:ph idx="1"/>
          </p:nvPr>
        </p:nvSpPr>
        <p:spPr>
          <a:xfrm>
            <a:off x="0" y="1752601"/>
            <a:ext cx="8991600" cy="5105399"/>
          </a:xfrm>
        </p:spPr>
        <p:txBody>
          <a:bodyPr>
            <a:normAutofit/>
          </a:bodyPr>
          <a:lstStyle/>
          <a:p>
            <a:pPr marL="971550" indent="-514350">
              <a:buAutoNum type="alphaLcPeriod"/>
            </a:pPr>
            <a:r>
              <a:rPr lang="en-US" sz="3000" dirty="0" smtClean="0"/>
              <a:t>The emotional burden it would place on my survivors</a:t>
            </a:r>
          </a:p>
          <a:p>
            <a:pPr marL="971550" indent="-514350">
              <a:buAutoNum type="alphaLcPeriod"/>
            </a:pPr>
            <a:r>
              <a:rPr lang="en-US" sz="3000" dirty="0" smtClean="0"/>
              <a:t>No one would know what I wanted for myself or for my loved ones</a:t>
            </a:r>
          </a:p>
          <a:p>
            <a:pPr marL="971550" indent="-514350">
              <a:buAutoNum type="alphaLcPeriod"/>
            </a:pPr>
            <a:r>
              <a:rPr lang="en-US" sz="3000" dirty="0" smtClean="0"/>
              <a:t>The financial strain it would cause my survivors</a:t>
            </a:r>
          </a:p>
          <a:p>
            <a:pPr marL="971550" indent="-514350">
              <a:buAutoNum type="alphaLcPeriod"/>
            </a:pPr>
            <a:r>
              <a:rPr lang="en-US" sz="3000" dirty="0" smtClean="0"/>
              <a:t>The possibility of emotional overspending</a:t>
            </a:r>
          </a:p>
          <a:p>
            <a:pPr marL="971550" indent="-514350">
              <a:buAutoNum type="alphaLcPeriod"/>
            </a:pPr>
            <a:r>
              <a:rPr lang="en-US" sz="3000" dirty="0" smtClean="0"/>
              <a:t>The potential for disagreements and conflict among my survivors over what to do</a:t>
            </a:r>
          </a:p>
          <a:p>
            <a:pPr marL="971550" indent="-514350">
              <a:buAutoNum type="alphaLcPeriod"/>
            </a:pPr>
            <a:r>
              <a:rPr lang="en-US" sz="3000" dirty="0" smtClean="0"/>
              <a:t>That I had not taken care of it ahead of time</a:t>
            </a:r>
          </a:p>
          <a:p>
            <a:pPr marL="0" indent="0">
              <a:buNone/>
            </a:pPr>
            <a:endParaRPr lang="en-US" dirty="0" smtClean="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1676400"/>
          </a:xfrm>
          <a:prstGeom prst="rect">
            <a:avLst/>
          </a:prstGeom>
        </p:spPr>
      </p:pic>
      <p:sp>
        <p:nvSpPr>
          <p:cNvPr id="5" name="TextBox 4"/>
          <p:cNvSpPr txBox="1"/>
          <p:nvPr/>
        </p:nvSpPr>
        <p:spPr>
          <a:xfrm>
            <a:off x="1143000" y="76200"/>
            <a:ext cx="8001000" cy="1569660"/>
          </a:xfrm>
          <a:prstGeom prst="rect">
            <a:avLst/>
          </a:prstGeom>
          <a:noFill/>
        </p:spPr>
        <p:txBody>
          <a:bodyPr wrap="square" rtlCol="0">
            <a:spAutoFit/>
          </a:bodyPr>
          <a:lstStyle/>
          <a:p>
            <a:r>
              <a:rPr lang="en-US" sz="3200" dirty="0" smtClean="0">
                <a:solidFill>
                  <a:schemeClr val="bg1"/>
                </a:solidFill>
              </a:rPr>
              <a:t>If your death occurred tomorrow, what would you regret most regarding your final arrangements?</a:t>
            </a:r>
            <a:endParaRPr lang="en-US" sz="3200" dirty="0">
              <a:solidFill>
                <a:schemeClr val="bg1"/>
              </a:solidFill>
            </a:endParaRPr>
          </a:p>
        </p:txBody>
      </p:sp>
      <p:sp>
        <p:nvSpPr>
          <p:cNvPr id="6" name="TextBox 5"/>
          <p:cNvSpPr txBox="1"/>
          <p:nvPr/>
        </p:nvSpPr>
        <p:spPr>
          <a:xfrm>
            <a:off x="301488" y="376535"/>
            <a:ext cx="2209800" cy="923330"/>
          </a:xfrm>
          <a:prstGeom prst="rect">
            <a:avLst/>
          </a:prstGeom>
          <a:noFill/>
        </p:spPr>
        <p:txBody>
          <a:bodyPr wrap="square" rtlCol="0">
            <a:spAutoFit/>
          </a:bodyPr>
          <a:lstStyle/>
          <a:p>
            <a:r>
              <a:rPr lang="en-US" sz="5400" b="1" dirty="0" smtClean="0">
                <a:solidFill>
                  <a:schemeClr val="bg1"/>
                </a:solidFill>
              </a:rPr>
              <a:t>5</a:t>
            </a:r>
            <a:endParaRPr lang="en-US" sz="5400" b="1" dirty="0">
              <a:solidFill>
                <a:schemeClr val="bg1"/>
              </a:solidFill>
            </a:endParaRPr>
          </a:p>
        </p:txBody>
      </p:sp>
    </p:spTree>
    <p:extLst>
      <p:ext uri="{BB962C8B-B14F-4D97-AF65-F5344CB8AC3E}">
        <p14:creationId xmlns:p14="http://schemas.microsoft.com/office/powerpoint/2010/main" val="2022485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TotalTime>
  <Words>1458</Words>
  <Application>Microsoft Office PowerPoint</Application>
  <PresentationFormat>On-screen Show (4:3)</PresentationFormat>
  <Paragraphs>144</Paragraphs>
  <Slides>13</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Five important questions about your final arrangements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Global Atlantic Financial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jennifer.gossett</dc:creator>
  <cp:lastModifiedBy>Kramer, Melissa</cp:lastModifiedBy>
  <cp:revision>31</cp:revision>
  <dcterms:created xsi:type="dcterms:W3CDTF">2017-10-24T18:47:32Z</dcterms:created>
  <dcterms:modified xsi:type="dcterms:W3CDTF">2018-06-26T20:37:42Z</dcterms:modified>
</cp:coreProperties>
</file>