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8" r:id="rId3"/>
    <p:sldId id="277" r:id="rId4"/>
    <p:sldId id="274" r:id="rId5"/>
    <p:sldId id="275" r:id="rId6"/>
    <p:sldId id="272" r:id="rId7"/>
    <p:sldId id="260" r:id="rId8"/>
    <p:sldId id="259" r:id="rId9"/>
    <p:sldId id="263" r:id="rId10"/>
    <p:sldId id="271" r:id="rId11"/>
    <p:sldId id="264" r:id="rId12"/>
    <p:sldId id="265" r:id="rId13"/>
    <p:sldId id="267" r:id="rId14"/>
    <p:sldId id="273" r:id="rId1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nnifer.gossett" initials="j" lastIdx="15" clrIdx="0"/>
  <p:cmAuthor id="1" name="stacey.fonseca" initials="s" lastIdx="4"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953" autoAdjust="0"/>
  </p:normalViewPr>
  <p:slideViewPr>
    <p:cSldViewPr>
      <p:cViewPr varScale="1">
        <p:scale>
          <a:sx n="81" d="100"/>
          <a:sy n="81" d="100"/>
        </p:scale>
        <p:origin x="-2490"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1CBBAF6-1AE1-45E6-A361-6033BF6D8723}" type="datetimeFigureOut">
              <a:rPr lang="en-US" smtClean="0"/>
              <a:t>10/2/2017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33BC689-2D11-4E88-A95F-18918C535A74}" type="slidenum">
              <a:rPr lang="en-US" smtClean="0"/>
              <a:t>‹#›</a:t>
            </a:fld>
            <a:endParaRPr lang="en-US"/>
          </a:p>
        </p:txBody>
      </p:sp>
    </p:spTree>
    <p:extLst>
      <p:ext uri="{BB962C8B-B14F-4D97-AF65-F5344CB8AC3E}">
        <p14:creationId xmlns:p14="http://schemas.microsoft.com/office/powerpoint/2010/main" val="3519756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 name of location }.  My name is { name } and I work with {ABC</a:t>
            </a:r>
            <a:r>
              <a:rPr lang="en-US" baseline="0" dirty="0" smtClean="0"/>
              <a:t> Funeral Home}. I’m here today to talk to you about an important, but difficult topic, funeral planning.</a:t>
            </a:r>
            <a:endParaRPr lang="en-US" dirty="0"/>
          </a:p>
        </p:txBody>
      </p:sp>
      <p:sp>
        <p:nvSpPr>
          <p:cNvPr id="4" name="Slide Number Placeholder 3"/>
          <p:cNvSpPr>
            <a:spLocks noGrp="1"/>
          </p:cNvSpPr>
          <p:nvPr>
            <p:ph type="sldNum" sz="quarter" idx="10"/>
          </p:nvPr>
        </p:nvSpPr>
        <p:spPr/>
        <p:txBody>
          <a:bodyPr/>
          <a:lstStyle/>
          <a:p>
            <a:fld id="{F33BC689-2D11-4E88-A95F-18918C535A74}" type="slidenum">
              <a:rPr lang="en-US" smtClean="0"/>
              <a:t>1</a:t>
            </a:fld>
            <a:endParaRPr lang="en-US"/>
          </a:p>
        </p:txBody>
      </p:sp>
    </p:spTree>
    <p:extLst>
      <p:ext uri="{BB962C8B-B14F-4D97-AF65-F5344CB8AC3E}">
        <p14:creationId xmlns:p14="http://schemas.microsoft.com/office/powerpoint/2010/main" val="3921034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Funding a plan can help relieve your loved ones from a financial burden, as well as secure today's prices for the cost of your service and other purchases that will need to be made.</a:t>
            </a:r>
          </a:p>
          <a:p>
            <a:r>
              <a:rPr lang="en-US" dirty="0" smtClean="0"/>
              <a:t>Money to pay the funeral home for your services will be available quickly, usually within 24 to 48 hours. </a:t>
            </a:r>
            <a:endParaRPr lang="en-US" dirty="0"/>
          </a:p>
        </p:txBody>
      </p:sp>
      <p:sp>
        <p:nvSpPr>
          <p:cNvPr id="4" name="Slide Number Placeholder 3"/>
          <p:cNvSpPr>
            <a:spLocks noGrp="1"/>
          </p:cNvSpPr>
          <p:nvPr>
            <p:ph type="sldNum" sz="quarter" idx="10"/>
          </p:nvPr>
        </p:nvSpPr>
        <p:spPr/>
        <p:txBody>
          <a:bodyPr/>
          <a:lstStyle/>
          <a:p>
            <a:fld id="{F33BC689-2D11-4E88-A95F-18918C535A74}" type="slidenum">
              <a:rPr lang="en-US" smtClean="0"/>
              <a:t>10</a:t>
            </a:fld>
            <a:endParaRPr lang="en-US"/>
          </a:p>
        </p:txBody>
      </p:sp>
    </p:spTree>
    <p:extLst>
      <p:ext uri="{BB962C8B-B14F-4D97-AF65-F5344CB8AC3E}">
        <p14:creationId xmlns:p14="http://schemas.microsoft.com/office/powerpoint/2010/main" val="2873437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a:t>
            </a:r>
            <a:r>
              <a:rPr lang="en-US" baseline="0" dirty="0" smtClean="0"/>
              <a:t>important to work with someone who is well versed in the funeral business as t</a:t>
            </a:r>
            <a:r>
              <a:rPr lang="en-US" dirty="0" smtClean="0"/>
              <a:t>here</a:t>
            </a:r>
            <a:r>
              <a:rPr lang="en-US" baseline="0" dirty="0" smtClean="0"/>
              <a:t> are some important things you need to know about preplanning and funding your funeral plan, for example {read a few of these off the slide.}</a:t>
            </a:r>
            <a:endParaRPr lang="en-US" dirty="0"/>
          </a:p>
        </p:txBody>
      </p:sp>
      <p:sp>
        <p:nvSpPr>
          <p:cNvPr id="4" name="Slide Number Placeholder 3"/>
          <p:cNvSpPr>
            <a:spLocks noGrp="1"/>
          </p:cNvSpPr>
          <p:nvPr>
            <p:ph type="sldNum" sz="quarter" idx="10"/>
          </p:nvPr>
        </p:nvSpPr>
        <p:spPr/>
        <p:txBody>
          <a:bodyPr/>
          <a:lstStyle/>
          <a:p>
            <a:fld id="{F33BC689-2D11-4E88-A95F-18918C535A74}" type="slidenum">
              <a:rPr lang="en-US" smtClean="0"/>
              <a:t>11</a:t>
            </a:fld>
            <a:endParaRPr lang="en-US"/>
          </a:p>
        </p:txBody>
      </p:sp>
    </p:spTree>
    <p:extLst>
      <p:ext uri="{BB962C8B-B14F-4D97-AF65-F5344CB8AC3E}">
        <p14:creationId xmlns:p14="http://schemas.microsoft.com/office/powerpoint/2010/main" val="927754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saw</a:t>
            </a:r>
            <a:r>
              <a:rPr lang="en-US" baseline="0" dirty="0" smtClean="0"/>
              <a:t> at the beginning of this presentation, almost everyone in this room has planned for a major event in their life, whether it was a wedding or college education or a well-deserved vacation. Just by being here, you’ve shown that planning for your final wishes is equally important and I’m here to help you. </a:t>
            </a:r>
            <a:endParaRPr lang="en-US" dirty="0" smtClean="0"/>
          </a:p>
          <a:p>
            <a:endParaRPr lang="en-US" dirty="0"/>
          </a:p>
        </p:txBody>
      </p:sp>
      <p:sp>
        <p:nvSpPr>
          <p:cNvPr id="4" name="Slide Number Placeholder 3"/>
          <p:cNvSpPr>
            <a:spLocks noGrp="1"/>
          </p:cNvSpPr>
          <p:nvPr>
            <p:ph type="sldNum" sz="quarter" idx="10"/>
          </p:nvPr>
        </p:nvSpPr>
        <p:spPr/>
        <p:txBody>
          <a:bodyPr/>
          <a:lstStyle/>
          <a:p>
            <a:fld id="{F33BC689-2D11-4E88-A95F-18918C535A74}" type="slidenum">
              <a:rPr lang="en-US" smtClean="0"/>
              <a:t>12</a:t>
            </a:fld>
            <a:endParaRPr lang="en-US"/>
          </a:p>
        </p:txBody>
      </p:sp>
    </p:spTree>
    <p:extLst>
      <p:ext uri="{BB962C8B-B14F-4D97-AF65-F5344CB8AC3E}">
        <p14:creationId xmlns:p14="http://schemas.microsoft.com/office/powerpoint/2010/main" val="3408075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now, I’d</a:t>
            </a:r>
            <a:r>
              <a:rPr lang="en-US" baseline="0" dirty="0" smtClean="0"/>
              <a:t> like to answer any general questions you may have, but I will also be available after the presentation to speak with you personally to answer questions or schedule time to meet with you later. </a:t>
            </a:r>
          </a:p>
          <a:p>
            <a:endParaRPr lang="en-US" baseline="0" dirty="0" smtClean="0"/>
          </a:p>
          <a:p>
            <a:r>
              <a:rPr lang="en-US" dirty="0" smtClean="0"/>
              <a:t>Questions?</a:t>
            </a:r>
          </a:p>
          <a:p>
            <a:endParaRPr lang="en-US" dirty="0" smtClean="0"/>
          </a:p>
          <a:p>
            <a:endParaRPr lang="en-US" dirty="0" smtClean="0"/>
          </a:p>
          <a:p>
            <a:r>
              <a:rPr lang="en-US" i="1" dirty="0" smtClean="0"/>
              <a:t>If</a:t>
            </a:r>
            <a:r>
              <a:rPr lang="en-US" i="1" baseline="0" dirty="0" smtClean="0"/>
              <a:t> your presentation includes a meal, you may change the script as follows:</a:t>
            </a:r>
          </a:p>
          <a:p>
            <a:r>
              <a:rPr lang="en-US" sz="1200" kern="1200" dirty="0" smtClean="0">
                <a:solidFill>
                  <a:schemeClr val="tx1"/>
                </a:solidFill>
                <a:effectLst/>
                <a:latin typeface="+mn-lt"/>
                <a:ea typeface="+mn-ea"/>
                <a:cs typeface="+mn-cs"/>
              </a:rPr>
              <a:t>- As you enjoy your lunch/dinner... I'll be coming around to talk to each of you about your wishes and will set up a time for us to help you get started on your personal planning.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33BC689-2D11-4E88-A95F-18918C535A74}" type="slidenum">
              <a:rPr lang="en-US" smtClean="0"/>
              <a:t>13</a:t>
            </a:fld>
            <a:endParaRPr lang="en-US"/>
          </a:p>
        </p:txBody>
      </p:sp>
    </p:spTree>
    <p:extLst>
      <p:ext uri="{BB962C8B-B14F-4D97-AF65-F5344CB8AC3E}">
        <p14:creationId xmlns:p14="http://schemas.microsoft.com/office/powerpoint/2010/main" val="1788862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3BC689-2D11-4E88-A95F-18918C535A74}" type="slidenum">
              <a:rPr lang="en-US" smtClean="0"/>
              <a:t>14</a:t>
            </a:fld>
            <a:endParaRPr lang="en-US"/>
          </a:p>
        </p:txBody>
      </p:sp>
    </p:spTree>
    <p:extLst>
      <p:ext uri="{BB962C8B-B14F-4D97-AF65-F5344CB8AC3E}">
        <p14:creationId xmlns:p14="http://schemas.microsoft.com/office/powerpoint/2010/main" val="3408075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Insert information about the</a:t>
            </a:r>
            <a:r>
              <a:rPr lang="en-US" baseline="0" dirty="0" smtClean="0"/>
              <a:t> funeral home, the sales person or other details. </a:t>
            </a:r>
            <a:endParaRPr lang="en-US" dirty="0"/>
          </a:p>
        </p:txBody>
      </p:sp>
      <p:sp>
        <p:nvSpPr>
          <p:cNvPr id="4" name="Slide Number Placeholder 3"/>
          <p:cNvSpPr>
            <a:spLocks noGrp="1"/>
          </p:cNvSpPr>
          <p:nvPr>
            <p:ph type="sldNum" sz="quarter" idx="10"/>
          </p:nvPr>
        </p:nvSpPr>
        <p:spPr/>
        <p:txBody>
          <a:bodyPr/>
          <a:lstStyle/>
          <a:p>
            <a:fld id="{F33BC689-2D11-4E88-A95F-18918C535A74}" type="slidenum">
              <a:rPr lang="en-US" smtClean="0"/>
              <a:t>2</a:t>
            </a:fld>
            <a:endParaRPr lang="en-US"/>
          </a:p>
        </p:txBody>
      </p:sp>
    </p:spTree>
    <p:extLst>
      <p:ext uri="{BB962C8B-B14F-4D97-AF65-F5344CB8AC3E}">
        <p14:creationId xmlns:p14="http://schemas.microsoft.com/office/powerpoint/2010/main" val="3990246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Insert information about the</a:t>
            </a:r>
            <a:r>
              <a:rPr lang="en-US" baseline="0" dirty="0" smtClean="0"/>
              <a:t> funeral home, the sales person or other details. </a:t>
            </a:r>
            <a:endParaRPr lang="en-US" dirty="0"/>
          </a:p>
        </p:txBody>
      </p:sp>
      <p:sp>
        <p:nvSpPr>
          <p:cNvPr id="4" name="Slide Number Placeholder 3"/>
          <p:cNvSpPr>
            <a:spLocks noGrp="1"/>
          </p:cNvSpPr>
          <p:nvPr>
            <p:ph type="sldNum" sz="quarter" idx="10"/>
          </p:nvPr>
        </p:nvSpPr>
        <p:spPr/>
        <p:txBody>
          <a:bodyPr/>
          <a:lstStyle/>
          <a:p>
            <a:fld id="{F33BC689-2D11-4E88-A95F-18918C535A74}" type="slidenum">
              <a:rPr lang="en-US" smtClean="0"/>
              <a:t>3</a:t>
            </a:fld>
            <a:endParaRPr lang="en-US"/>
          </a:p>
        </p:txBody>
      </p:sp>
    </p:spTree>
    <p:extLst>
      <p:ext uri="{BB962C8B-B14F-4D97-AF65-F5344CB8AC3E}">
        <p14:creationId xmlns:p14="http://schemas.microsoft.com/office/powerpoint/2010/main" val="3990246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recognize this isn’t an easy topic</a:t>
            </a:r>
            <a:r>
              <a:rPr lang="en-US" baseline="0" dirty="0" smtClean="0"/>
              <a:t> to talk about, and before we begin, I’d like to congratulate you on taking this step and recognizing how important a formalized plan is for you and your family. </a:t>
            </a:r>
            <a:endParaRPr lang="en-US" dirty="0"/>
          </a:p>
        </p:txBody>
      </p:sp>
      <p:sp>
        <p:nvSpPr>
          <p:cNvPr id="4" name="Slide Number Placeholder 3"/>
          <p:cNvSpPr>
            <a:spLocks noGrp="1"/>
          </p:cNvSpPr>
          <p:nvPr>
            <p:ph type="sldNum" sz="quarter" idx="10"/>
          </p:nvPr>
        </p:nvSpPr>
        <p:spPr/>
        <p:txBody>
          <a:bodyPr/>
          <a:lstStyle/>
          <a:p>
            <a:fld id="{F33BC689-2D11-4E88-A95F-18918C535A74}" type="slidenum">
              <a:rPr lang="en-US" smtClean="0"/>
              <a:t>4</a:t>
            </a:fld>
            <a:endParaRPr lang="en-US"/>
          </a:p>
        </p:txBody>
      </p:sp>
    </p:spTree>
    <p:extLst>
      <p:ext uri="{BB962C8B-B14F-4D97-AF65-F5344CB8AC3E}">
        <p14:creationId xmlns:p14="http://schemas.microsoft.com/office/powerpoint/2010/main" val="1574360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Insert information about the</a:t>
            </a:r>
            <a:r>
              <a:rPr lang="en-US" baseline="0" dirty="0" smtClean="0"/>
              <a:t> funeral home, the sales person or other details. </a:t>
            </a:r>
            <a:endParaRPr lang="en-US" dirty="0"/>
          </a:p>
        </p:txBody>
      </p:sp>
      <p:sp>
        <p:nvSpPr>
          <p:cNvPr id="4" name="Slide Number Placeholder 3"/>
          <p:cNvSpPr>
            <a:spLocks noGrp="1"/>
          </p:cNvSpPr>
          <p:nvPr>
            <p:ph type="sldNum" sz="quarter" idx="10"/>
          </p:nvPr>
        </p:nvSpPr>
        <p:spPr/>
        <p:txBody>
          <a:bodyPr/>
          <a:lstStyle/>
          <a:p>
            <a:fld id="{F33BC689-2D11-4E88-A95F-18918C535A74}" type="slidenum">
              <a:rPr lang="en-US" smtClean="0"/>
              <a:t>5</a:t>
            </a:fld>
            <a:endParaRPr lang="en-US"/>
          </a:p>
        </p:txBody>
      </p:sp>
    </p:spTree>
    <p:extLst>
      <p:ext uri="{BB962C8B-B14F-4D97-AF65-F5344CB8AC3E}">
        <p14:creationId xmlns:p14="http://schemas.microsoft.com/office/powerpoint/2010/main" val="3990246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There are many decisions to be made when a loved one passes away. Readings and flowers, music, caskets and pall bearers. When you plan ahead, you can make these decisions in advance sparing your loved ones from having to make these important decisions during one of the most difficult times of their lives.</a:t>
            </a:r>
            <a:endParaRPr lang="en-US" dirty="0"/>
          </a:p>
        </p:txBody>
      </p:sp>
      <p:sp>
        <p:nvSpPr>
          <p:cNvPr id="4" name="Slide Number Placeholder 3"/>
          <p:cNvSpPr>
            <a:spLocks noGrp="1"/>
          </p:cNvSpPr>
          <p:nvPr>
            <p:ph type="sldNum" sz="quarter" idx="10"/>
          </p:nvPr>
        </p:nvSpPr>
        <p:spPr/>
        <p:txBody>
          <a:bodyPr/>
          <a:lstStyle/>
          <a:p>
            <a:fld id="{F33BC689-2D11-4E88-A95F-18918C535A74}" type="slidenum">
              <a:rPr lang="en-US" smtClean="0"/>
              <a:t>6</a:t>
            </a:fld>
            <a:endParaRPr lang="en-US"/>
          </a:p>
        </p:txBody>
      </p:sp>
    </p:spTree>
    <p:extLst>
      <p:ext uri="{BB962C8B-B14F-4D97-AF65-F5344CB8AC3E}">
        <p14:creationId xmlns:p14="http://schemas.microsoft.com/office/powerpoint/2010/main" val="3990246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Pre-planning your funeral has many other</a:t>
            </a:r>
            <a:r>
              <a:rPr lang="en-US" baseline="0" dirty="0" smtClean="0"/>
              <a:t> </a:t>
            </a:r>
            <a:r>
              <a:rPr lang="en-US" dirty="0" smtClean="0"/>
              <a:t>benefits for you and your loved ones. By sharing</a:t>
            </a:r>
            <a:r>
              <a:rPr lang="en-US" baseline="0" dirty="0" smtClean="0"/>
              <a:t> your wishes now and leaving a plan, they don’t have to try guess what you would have wanted. Plus, you’ll have peace of mind knowing your plan is documented and reflects who you are. By planning ahead and funding your funeral in advance, you can save your loved ones from a financial burden as well. </a:t>
            </a:r>
            <a:endParaRPr lang="en-US" dirty="0" smtClean="0"/>
          </a:p>
          <a:p>
            <a:endParaRPr lang="en-US" dirty="0"/>
          </a:p>
        </p:txBody>
      </p:sp>
      <p:sp>
        <p:nvSpPr>
          <p:cNvPr id="4" name="Slide Number Placeholder 3"/>
          <p:cNvSpPr>
            <a:spLocks noGrp="1"/>
          </p:cNvSpPr>
          <p:nvPr>
            <p:ph type="sldNum" sz="quarter" idx="10"/>
          </p:nvPr>
        </p:nvSpPr>
        <p:spPr/>
        <p:txBody>
          <a:bodyPr/>
          <a:lstStyle/>
          <a:p>
            <a:fld id="{F33BC689-2D11-4E88-A95F-18918C535A74}" type="slidenum">
              <a:rPr lang="en-US" smtClean="0"/>
              <a:t>7</a:t>
            </a:fld>
            <a:endParaRPr lang="en-US"/>
          </a:p>
        </p:txBody>
      </p:sp>
    </p:spTree>
    <p:extLst>
      <p:ext uri="{BB962C8B-B14F-4D97-AF65-F5344CB8AC3E}">
        <p14:creationId xmlns:p14="http://schemas.microsoft.com/office/powerpoint/2010/main" val="3627511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Whether you choose a burial or cremation, your plan should include key details such as viewing or visitation, graveside service,</a:t>
            </a:r>
            <a:r>
              <a:rPr lang="en-US" baseline="0" dirty="0" smtClean="0"/>
              <a:t> o</a:t>
            </a:r>
            <a:r>
              <a:rPr lang="en-US" dirty="0" smtClean="0"/>
              <a:t>bituary information, music and readings … and anything else</a:t>
            </a:r>
            <a:r>
              <a:rPr lang="en-US" baseline="0" dirty="0" smtClean="0"/>
              <a:t> you feel is pertinent to your final wishes.</a:t>
            </a:r>
            <a:endParaRPr lang="en-US" dirty="0" smtClean="0"/>
          </a:p>
          <a:p>
            <a:endParaRPr lang="en-US" dirty="0"/>
          </a:p>
        </p:txBody>
      </p:sp>
      <p:sp>
        <p:nvSpPr>
          <p:cNvPr id="4" name="Slide Number Placeholder 3"/>
          <p:cNvSpPr>
            <a:spLocks noGrp="1"/>
          </p:cNvSpPr>
          <p:nvPr>
            <p:ph type="sldNum" sz="quarter" idx="10"/>
          </p:nvPr>
        </p:nvSpPr>
        <p:spPr/>
        <p:txBody>
          <a:bodyPr/>
          <a:lstStyle/>
          <a:p>
            <a:fld id="{F33BC689-2D11-4E88-A95F-18918C535A74}" type="slidenum">
              <a:rPr lang="en-US" smtClean="0"/>
              <a:t>8</a:t>
            </a:fld>
            <a:endParaRPr lang="en-US"/>
          </a:p>
        </p:txBody>
      </p:sp>
    </p:spTree>
    <p:extLst>
      <p:ext uri="{BB962C8B-B14F-4D97-AF65-F5344CB8AC3E}">
        <p14:creationId xmlns:p14="http://schemas.microsoft.com/office/powerpoint/2010/main" val="1416825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far</a:t>
            </a:r>
            <a:r>
              <a:rPr lang="en-US" baseline="0" dirty="0" smtClean="0"/>
              <a:t> we’ve talked  about the importance of planning, which is a key first step. Another gift you can leave your loved ones is funding your services in advance, which has many benefits to you and to your loved ones.</a:t>
            </a:r>
          </a:p>
          <a:p>
            <a:endParaRPr lang="en-US" dirty="0"/>
          </a:p>
        </p:txBody>
      </p:sp>
      <p:sp>
        <p:nvSpPr>
          <p:cNvPr id="4" name="Slide Number Placeholder 3"/>
          <p:cNvSpPr>
            <a:spLocks noGrp="1"/>
          </p:cNvSpPr>
          <p:nvPr>
            <p:ph type="sldNum" sz="quarter" idx="10"/>
          </p:nvPr>
        </p:nvSpPr>
        <p:spPr/>
        <p:txBody>
          <a:bodyPr/>
          <a:lstStyle/>
          <a:p>
            <a:fld id="{F33BC689-2D11-4E88-A95F-18918C535A74}" type="slidenum">
              <a:rPr lang="en-US" smtClean="0"/>
              <a:t>9</a:t>
            </a:fld>
            <a:endParaRPr lang="en-US"/>
          </a:p>
        </p:txBody>
      </p:sp>
    </p:spTree>
    <p:extLst>
      <p:ext uri="{BB962C8B-B14F-4D97-AF65-F5344CB8AC3E}">
        <p14:creationId xmlns:p14="http://schemas.microsoft.com/office/powerpoint/2010/main" val="2092336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A95F97-A0C8-40E1-96C0-4443C879147A}" type="datetimeFigureOut">
              <a:rPr lang="en-US" smtClean="0"/>
              <a:t>10/2/2017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1ED63F-2CAC-4AD2-B8DA-ED43B82152CF}" type="slidenum">
              <a:rPr lang="en-US" smtClean="0"/>
              <a:t>‹#›</a:t>
            </a:fld>
            <a:endParaRPr lang="en-US"/>
          </a:p>
        </p:txBody>
      </p:sp>
    </p:spTree>
    <p:extLst>
      <p:ext uri="{BB962C8B-B14F-4D97-AF65-F5344CB8AC3E}">
        <p14:creationId xmlns:p14="http://schemas.microsoft.com/office/powerpoint/2010/main" val="1519461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A95F97-A0C8-40E1-96C0-4443C879147A}" type="datetimeFigureOut">
              <a:rPr lang="en-US" smtClean="0"/>
              <a:t>10/2/2017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1ED63F-2CAC-4AD2-B8DA-ED43B82152CF}" type="slidenum">
              <a:rPr lang="en-US" smtClean="0"/>
              <a:t>‹#›</a:t>
            </a:fld>
            <a:endParaRPr lang="en-US"/>
          </a:p>
        </p:txBody>
      </p:sp>
    </p:spTree>
    <p:extLst>
      <p:ext uri="{BB962C8B-B14F-4D97-AF65-F5344CB8AC3E}">
        <p14:creationId xmlns:p14="http://schemas.microsoft.com/office/powerpoint/2010/main" val="924010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A95F97-A0C8-40E1-96C0-4443C879147A}" type="datetimeFigureOut">
              <a:rPr lang="en-US" smtClean="0"/>
              <a:t>10/2/2017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1ED63F-2CAC-4AD2-B8DA-ED43B82152CF}" type="slidenum">
              <a:rPr lang="en-US" smtClean="0"/>
              <a:t>‹#›</a:t>
            </a:fld>
            <a:endParaRPr lang="en-US"/>
          </a:p>
        </p:txBody>
      </p:sp>
    </p:spTree>
    <p:extLst>
      <p:ext uri="{BB962C8B-B14F-4D97-AF65-F5344CB8AC3E}">
        <p14:creationId xmlns:p14="http://schemas.microsoft.com/office/powerpoint/2010/main" val="882155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A95F97-A0C8-40E1-96C0-4443C879147A}" type="datetimeFigureOut">
              <a:rPr lang="en-US" smtClean="0"/>
              <a:t>10/2/2017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1ED63F-2CAC-4AD2-B8DA-ED43B82152CF}" type="slidenum">
              <a:rPr lang="en-US" smtClean="0"/>
              <a:t>‹#›</a:t>
            </a:fld>
            <a:endParaRPr lang="en-US"/>
          </a:p>
        </p:txBody>
      </p:sp>
    </p:spTree>
    <p:extLst>
      <p:ext uri="{BB962C8B-B14F-4D97-AF65-F5344CB8AC3E}">
        <p14:creationId xmlns:p14="http://schemas.microsoft.com/office/powerpoint/2010/main" val="3676802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A95F97-A0C8-40E1-96C0-4443C879147A}" type="datetimeFigureOut">
              <a:rPr lang="en-US" smtClean="0"/>
              <a:t>10/2/2017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1ED63F-2CAC-4AD2-B8DA-ED43B82152CF}" type="slidenum">
              <a:rPr lang="en-US" smtClean="0"/>
              <a:t>‹#›</a:t>
            </a:fld>
            <a:endParaRPr lang="en-US"/>
          </a:p>
        </p:txBody>
      </p:sp>
    </p:spTree>
    <p:extLst>
      <p:ext uri="{BB962C8B-B14F-4D97-AF65-F5344CB8AC3E}">
        <p14:creationId xmlns:p14="http://schemas.microsoft.com/office/powerpoint/2010/main" val="1318552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A95F97-A0C8-40E1-96C0-4443C879147A}" type="datetimeFigureOut">
              <a:rPr lang="en-US" smtClean="0"/>
              <a:t>10/2/2017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1ED63F-2CAC-4AD2-B8DA-ED43B82152CF}" type="slidenum">
              <a:rPr lang="en-US" smtClean="0"/>
              <a:t>‹#›</a:t>
            </a:fld>
            <a:endParaRPr lang="en-US"/>
          </a:p>
        </p:txBody>
      </p:sp>
    </p:spTree>
    <p:extLst>
      <p:ext uri="{BB962C8B-B14F-4D97-AF65-F5344CB8AC3E}">
        <p14:creationId xmlns:p14="http://schemas.microsoft.com/office/powerpoint/2010/main" val="521681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A95F97-A0C8-40E1-96C0-4443C879147A}" type="datetimeFigureOut">
              <a:rPr lang="en-US" smtClean="0"/>
              <a:t>10/2/2017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1ED63F-2CAC-4AD2-B8DA-ED43B82152CF}" type="slidenum">
              <a:rPr lang="en-US" smtClean="0"/>
              <a:t>‹#›</a:t>
            </a:fld>
            <a:endParaRPr lang="en-US"/>
          </a:p>
        </p:txBody>
      </p:sp>
    </p:spTree>
    <p:extLst>
      <p:ext uri="{BB962C8B-B14F-4D97-AF65-F5344CB8AC3E}">
        <p14:creationId xmlns:p14="http://schemas.microsoft.com/office/powerpoint/2010/main" val="1133861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A95F97-A0C8-40E1-96C0-4443C879147A}" type="datetimeFigureOut">
              <a:rPr lang="en-US" smtClean="0"/>
              <a:t>10/2/2017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1ED63F-2CAC-4AD2-B8DA-ED43B82152CF}" type="slidenum">
              <a:rPr lang="en-US" smtClean="0"/>
              <a:t>‹#›</a:t>
            </a:fld>
            <a:endParaRPr lang="en-US"/>
          </a:p>
        </p:txBody>
      </p:sp>
    </p:spTree>
    <p:extLst>
      <p:ext uri="{BB962C8B-B14F-4D97-AF65-F5344CB8AC3E}">
        <p14:creationId xmlns:p14="http://schemas.microsoft.com/office/powerpoint/2010/main" val="3248078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A95F97-A0C8-40E1-96C0-4443C879147A}" type="datetimeFigureOut">
              <a:rPr lang="en-US" smtClean="0"/>
              <a:t>10/2/2017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1ED63F-2CAC-4AD2-B8DA-ED43B82152CF}" type="slidenum">
              <a:rPr lang="en-US" smtClean="0"/>
              <a:t>‹#›</a:t>
            </a:fld>
            <a:endParaRPr lang="en-US"/>
          </a:p>
        </p:txBody>
      </p:sp>
    </p:spTree>
    <p:extLst>
      <p:ext uri="{BB962C8B-B14F-4D97-AF65-F5344CB8AC3E}">
        <p14:creationId xmlns:p14="http://schemas.microsoft.com/office/powerpoint/2010/main" val="2902568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A95F97-A0C8-40E1-96C0-4443C879147A}" type="datetimeFigureOut">
              <a:rPr lang="en-US" smtClean="0"/>
              <a:t>10/2/2017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1ED63F-2CAC-4AD2-B8DA-ED43B82152CF}" type="slidenum">
              <a:rPr lang="en-US" smtClean="0"/>
              <a:t>‹#›</a:t>
            </a:fld>
            <a:endParaRPr lang="en-US"/>
          </a:p>
        </p:txBody>
      </p:sp>
    </p:spTree>
    <p:extLst>
      <p:ext uri="{BB962C8B-B14F-4D97-AF65-F5344CB8AC3E}">
        <p14:creationId xmlns:p14="http://schemas.microsoft.com/office/powerpoint/2010/main" val="85373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A95F97-A0C8-40E1-96C0-4443C879147A}" type="datetimeFigureOut">
              <a:rPr lang="en-US" smtClean="0"/>
              <a:t>10/2/2017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1ED63F-2CAC-4AD2-B8DA-ED43B82152CF}" type="slidenum">
              <a:rPr lang="en-US" smtClean="0"/>
              <a:t>‹#›</a:t>
            </a:fld>
            <a:endParaRPr lang="en-US"/>
          </a:p>
        </p:txBody>
      </p:sp>
    </p:spTree>
    <p:extLst>
      <p:ext uri="{BB962C8B-B14F-4D97-AF65-F5344CB8AC3E}">
        <p14:creationId xmlns:p14="http://schemas.microsoft.com/office/powerpoint/2010/main" val="1519252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A95F97-A0C8-40E1-96C0-4443C879147A}" type="datetimeFigureOut">
              <a:rPr lang="en-US" smtClean="0"/>
              <a:t>10/2/2017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1ED63F-2CAC-4AD2-B8DA-ED43B82152CF}" type="slidenum">
              <a:rPr lang="en-US" smtClean="0"/>
              <a:t>‹#›</a:t>
            </a:fld>
            <a:endParaRPr lang="en-US"/>
          </a:p>
        </p:txBody>
      </p:sp>
    </p:spTree>
    <p:extLst>
      <p:ext uri="{BB962C8B-B14F-4D97-AF65-F5344CB8AC3E}">
        <p14:creationId xmlns:p14="http://schemas.microsoft.com/office/powerpoint/2010/main" val="893232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www.youtube.com/watch?v=r9qR4ZiGX2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www.youtube.com/watch?v=2j_YGuQ-Da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75645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71681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95667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prstGeom prst="rect">
            <a:avLst/>
          </a:prstGeom>
        </p:spPr>
        <p:txBody>
          <a:bodyPr wrap="square">
            <a:spAutoFit/>
          </a:bodyPr>
          <a:lstStyle/>
          <a:p>
            <a:r>
              <a:rPr lang="en-US" sz="900" dirty="0">
                <a:solidFill>
                  <a:schemeClr val="bg1"/>
                </a:solidFill>
              </a:rPr>
              <a:t>Funeral and memorial planning is funded through the purchase of whole life insurance or an annuity from Forethought Life Insurance Company, Indianapolis, Indiana. A representative of our firm, who may also be an agent with Forethought Life Insurance Company, is available to answer any questions you may have regarding your insurance coverage. Products and features are subject to state variations and availability. </a:t>
            </a:r>
            <a:endParaRPr lang="en-US" sz="900" b="1" dirty="0">
              <a:solidFill>
                <a:schemeClr val="bg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54311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47325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8627"/>
          <a:stretch/>
        </p:blipFill>
        <p:spPr>
          <a:xfrm>
            <a:off x="0" y="0"/>
            <a:ext cx="9144000" cy="6266329"/>
          </a:xfrm>
          <a:prstGeom prst="rect">
            <a:avLst/>
          </a:prstGeom>
        </p:spPr>
      </p:pic>
      <p:sp>
        <p:nvSpPr>
          <p:cNvPr id="2" name="TextBox 1"/>
          <p:cNvSpPr txBox="1"/>
          <p:nvPr/>
        </p:nvSpPr>
        <p:spPr>
          <a:xfrm>
            <a:off x="369277" y="6324600"/>
            <a:ext cx="8469923" cy="261610"/>
          </a:xfrm>
          <a:prstGeom prst="rect">
            <a:avLst/>
          </a:prstGeom>
          <a:noFill/>
        </p:spPr>
        <p:txBody>
          <a:bodyPr wrap="square" rtlCol="0">
            <a:spAutoFit/>
          </a:bodyPr>
          <a:lstStyle/>
          <a:p>
            <a:r>
              <a:rPr lang="en-US" sz="1100" dirty="0" smtClean="0">
                <a:solidFill>
                  <a:schemeClr val="bg1">
                    <a:lumMod val="50000"/>
                  </a:schemeClr>
                </a:solidFill>
              </a:rPr>
              <a:t>PRE1136 (07-17)     © 2017 Global  Atlantic</a:t>
            </a:r>
            <a:endParaRPr lang="en-US" sz="1100" dirty="0">
              <a:solidFill>
                <a:schemeClr val="bg1">
                  <a:lumMod val="50000"/>
                </a:schemeClr>
              </a:solidFill>
            </a:endParaRPr>
          </a:p>
        </p:txBody>
      </p:sp>
    </p:spTree>
    <p:extLst>
      <p:ext uri="{BB962C8B-B14F-4D97-AF65-F5344CB8AC3E}">
        <p14:creationId xmlns:p14="http://schemas.microsoft.com/office/powerpoint/2010/main" val="2497936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9144000" cy="685800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828800" y="3657600"/>
              <a:ext cx="5562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638" y="1676400"/>
            <a:ext cx="8086725" cy="410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28638" y="5755925"/>
            <a:ext cx="6329362" cy="369332"/>
          </a:xfrm>
          <a:prstGeom prst="rect">
            <a:avLst/>
          </a:prstGeom>
        </p:spPr>
        <p:txBody>
          <a:bodyPr wrap="square">
            <a:spAutoFit/>
          </a:bodyPr>
          <a:lstStyle/>
          <a:p>
            <a:r>
              <a:rPr lang="en-US" u="sng" dirty="0">
                <a:hlinkClick r:id="rId4"/>
              </a:rPr>
              <a:t>https://www.youtube.com/watch?v=r9qR4ZiGX2Y</a:t>
            </a:r>
            <a:endParaRPr lang="en-US" dirty="0"/>
          </a:p>
        </p:txBody>
      </p:sp>
    </p:spTree>
    <p:extLst>
      <p:ext uri="{BB962C8B-B14F-4D97-AF65-F5344CB8AC3E}">
        <p14:creationId xmlns:p14="http://schemas.microsoft.com/office/powerpoint/2010/main" val="818462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9144000" cy="6858000"/>
            <a:chOff x="0" y="0"/>
            <a:chExt cx="9144000" cy="685800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1828800" y="3657600"/>
              <a:ext cx="5562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1" name="Picture 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8763" y="2005013"/>
            <a:ext cx="6086475" cy="284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536784" y="4854676"/>
            <a:ext cx="5854616" cy="369332"/>
          </a:xfrm>
          <a:prstGeom prst="rect">
            <a:avLst/>
          </a:prstGeom>
        </p:spPr>
        <p:txBody>
          <a:bodyPr wrap="square">
            <a:spAutoFit/>
          </a:bodyPr>
          <a:lstStyle/>
          <a:p>
            <a:r>
              <a:rPr lang="en-US" u="sng" dirty="0">
                <a:hlinkClick r:id="rId4"/>
              </a:rPr>
              <a:t>https://www.youtube.com/watch?v=2j_YGuQ-Da4</a:t>
            </a:r>
            <a:endParaRPr lang="en-US" dirty="0"/>
          </a:p>
        </p:txBody>
      </p:sp>
    </p:spTree>
    <p:extLst>
      <p:ext uri="{BB962C8B-B14F-4D97-AF65-F5344CB8AC3E}">
        <p14:creationId xmlns:p14="http://schemas.microsoft.com/office/powerpoint/2010/main" val="2618844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dirty="0"/>
          </a:p>
          <a:p>
            <a:pPr marL="0" indent="0">
              <a:buNone/>
            </a:pPr>
            <a:r>
              <a:rPr lang="en-US" dirty="0" smtClean="0"/>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52996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9144000" cy="6858000"/>
            <a:chOff x="0" y="0"/>
            <a:chExt cx="9144000" cy="685800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1828800" y="3657600"/>
              <a:ext cx="5562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Content Placeholder 7"/>
          <p:cNvSpPr>
            <a:spLocks noGrp="1"/>
          </p:cNvSpPr>
          <p:nvPr>
            <p:ph idx="1"/>
          </p:nvPr>
        </p:nvSpPr>
        <p:spPr>
          <a:xfrm>
            <a:off x="533400" y="1600200"/>
            <a:ext cx="8153400" cy="4525963"/>
          </a:xfrm>
        </p:spPr>
        <p:txBody>
          <a:bodyPr>
            <a:normAutofit/>
          </a:bodyPr>
          <a:lstStyle/>
          <a:p>
            <a:r>
              <a:rPr lang="en-US" sz="1800" dirty="0" smtClean="0">
                <a:latin typeface="Arial" panose="020B0604020202020204" pitchFamily="34" charset="0"/>
                <a:cs typeface="Arial" panose="020B0604020202020204" pitchFamily="34" charset="0"/>
              </a:rPr>
              <a:t>Funeral Home: Insert your images or text here.</a:t>
            </a:r>
            <a:endParaRPr lang="en-US" sz="1800" dirty="0">
              <a:latin typeface="Arial" panose="020B0604020202020204" pitchFamily="34" charset="0"/>
              <a:cs typeface="Arial" panose="020B0604020202020204" pitchFamily="34" charset="0"/>
            </a:endParaRPr>
          </a:p>
        </p:txBody>
      </p:sp>
      <p:sp>
        <p:nvSpPr>
          <p:cNvPr id="9" name="Title 8"/>
          <p:cNvSpPr>
            <a:spLocks noGrp="1"/>
          </p:cNvSpPr>
          <p:nvPr>
            <p:ph type="title"/>
          </p:nvPr>
        </p:nvSpPr>
        <p:spPr>
          <a:xfrm>
            <a:off x="1524000" y="152400"/>
            <a:ext cx="7162800" cy="944562"/>
          </a:xfrm>
        </p:spPr>
        <p:txBody>
          <a:bodyPr>
            <a:normAutofit/>
          </a:bodyPr>
          <a:lstStyle/>
          <a:p>
            <a:r>
              <a:rPr lang="en-US" sz="3200" dirty="0" smtClean="0">
                <a:solidFill>
                  <a:schemeClr val="bg1"/>
                </a:solidFill>
                <a:latin typeface="+mn-lt"/>
                <a:cs typeface="Arial" panose="020B0604020202020204" pitchFamily="34" charset="0"/>
              </a:rPr>
              <a:t>Our Story </a:t>
            </a:r>
            <a:endParaRPr lang="en-US" sz="3200" dirty="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459759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31978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53417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79052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714"/>
            <a:ext cx="9144000" cy="6858000"/>
          </a:xfrm>
          <a:prstGeom prst="rect">
            <a:avLst/>
          </a:prstGeom>
        </p:spPr>
      </p:pic>
    </p:spTree>
    <p:extLst>
      <p:ext uri="{BB962C8B-B14F-4D97-AF65-F5344CB8AC3E}">
        <p14:creationId xmlns:p14="http://schemas.microsoft.com/office/powerpoint/2010/main" val="38155245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4755</TotalTime>
  <Words>710</Words>
  <Application>Microsoft Office PowerPoint</Application>
  <PresentationFormat>On-screen Show (4:3)</PresentationFormat>
  <Paragraphs>42</Paragraphs>
  <Slides>14</Slides>
  <Notes>14</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Our Story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Global Atlantic Financial Group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stacey.fonseca</dc:creator>
  <cp:lastModifiedBy>melissa.kramer</cp:lastModifiedBy>
  <cp:revision>75</cp:revision>
  <cp:lastPrinted>2017-01-19T14:05:42Z</cp:lastPrinted>
  <dcterms:created xsi:type="dcterms:W3CDTF">2017-01-13T14:18:49Z</dcterms:created>
  <dcterms:modified xsi:type="dcterms:W3CDTF">2017-10-02T14:57:20Z</dcterms:modified>
</cp:coreProperties>
</file>