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403" autoAdjust="0"/>
  </p:normalViewPr>
  <p:slideViewPr>
    <p:cSldViewPr snapToGrid="0">
      <p:cViewPr varScale="1">
        <p:scale>
          <a:sx n="71" d="100"/>
          <a:sy n="71" d="100"/>
        </p:scale>
        <p:origin x="2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0D6BA0-4DFA-4FB7-B6A2-8E2401E6B194}" type="datetimeFigureOut">
              <a:rPr lang="en-US" smtClean="0"/>
              <a:t>5/9/2019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4B676E-69CC-4F22-AC5E-BA4564C6A3C8}" type="slidenum">
              <a:rPr lang="en-US" smtClean="0"/>
              <a:t>‹#›</a:t>
            </a:fld>
            <a:endParaRPr lang="en-US"/>
          </a:p>
        </p:txBody>
      </p:sp>
    </p:spTree>
    <p:extLst>
      <p:ext uri="{BB962C8B-B14F-4D97-AF65-F5344CB8AC3E}">
        <p14:creationId xmlns:p14="http://schemas.microsoft.com/office/powerpoint/2010/main" val="16002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Hello, </a:t>
            </a:r>
            <a:r>
              <a:rPr lang="en-US" baseline="0" dirty="0" smtClean="0"/>
              <a:t>my name is _________ and I’m from _________.</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   </a:t>
            </a:r>
          </a:p>
          <a:p>
            <a:pPr defTabSz="931774"/>
            <a:r>
              <a:rPr lang="en-US" dirty="0" smtClean="0"/>
              <a:t>Thank you for taking</a:t>
            </a:r>
            <a:r>
              <a:rPr lang="en-US" baseline="0" dirty="0" smtClean="0"/>
              <a:t> time out of your busy day to spend a few moments with us.  </a:t>
            </a:r>
          </a:p>
          <a:p>
            <a:pPr defTabSz="931774"/>
            <a:endParaRPr lang="en-US" baseline="0" dirty="0" smtClean="0"/>
          </a:p>
          <a:p>
            <a:pPr defTabSz="931774"/>
            <a:r>
              <a:rPr lang="en-US" baseline="0" dirty="0" smtClean="0"/>
              <a:t>I know prearranging your final arrangements not an easy topic to discuss or think about, but I promise you that you will find it worthwhile.   </a:t>
            </a:r>
          </a:p>
          <a:p>
            <a:pPr defTabSz="931774"/>
            <a:endParaRPr lang="en-US" baseline="0" dirty="0" smtClean="0"/>
          </a:p>
          <a:p>
            <a:pPr defTabSz="931774"/>
            <a:r>
              <a:rPr lang="en-US" b="1" baseline="0" dirty="0" smtClean="0"/>
              <a:t>[Plug in your story of why you chose to get into this industry and a little history on the firm.  Focus on the characteristics that make you unique.]</a:t>
            </a:r>
          </a:p>
          <a:p>
            <a:pPr defTabSz="931774"/>
            <a:endParaRPr lang="en-US" b="1" baseline="0" dirty="0" smtClean="0"/>
          </a:p>
          <a:p>
            <a:pPr defTabSz="931774"/>
            <a:r>
              <a:rPr lang="en-US" b="1" dirty="0" smtClean="0"/>
              <a:t>[Could also use trivia</a:t>
            </a:r>
            <a:r>
              <a:rPr lang="en-US" b="1" baseline="0" dirty="0" smtClean="0"/>
              <a:t> questions to engage the audience and get them talking beforehand.  Samples of some trivia questions are:  </a:t>
            </a:r>
          </a:p>
          <a:p>
            <a:pPr marL="228600" indent="-228600" defTabSz="931774">
              <a:buAutoNum type="arabicPeriod"/>
            </a:pPr>
            <a:r>
              <a:rPr lang="en-US" b="1" baseline="0" dirty="0" smtClean="0"/>
              <a:t>What’s the mortality rate in the US?  (Answer:  100% we are all going to die)</a:t>
            </a:r>
          </a:p>
          <a:p>
            <a:pPr marL="228600" indent="-228600" defTabSz="931774">
              <a:buAutoNum type="arabicPeriod"/>
            </a:pPr>
            <a:r>
              <a:rPr lang="en-US" b="1" baseline="0" dirty="0" smtClean="0"/>
              <a:t>What’s the average number of funerals that an individual will take care of in their lifetime? (Answer:  3)</a:t>
            </a:r>
          </a:p>
          <a:p>
            <a:pPr marL="228600" indent="-228600" defTabSz="931774">
              <a:buAutoNum type="arabicPeriod"/>
            </a:pPr>
            <a:r>
              <a:rPr lang="en-US" b="1" baseline="0" dirty="0" smtClean="0"/>
              <a:t>How many of you have handled the arrangements of a loved one?</a:t>
            </a:r>
          </a:p>
          <a:p>
            <a:pPr marL="228600" indent="-228600" defTabSz="931774">
              <a:buAutoNum type="arabicPeriod"/>
            </a:pPr>
            <a:r>
              <a:rPr lang="en-US" b="1" baseline="0" dirty="0" smtClean="0"/>
              <a:t>Were those arrangements taken care of ahead of time?  [Ask one of the individuals who said yes, what their experience was.]</a:t>
            </a:r>
            <a:endParaRPr lang="en-US" b="1" dirty="0" smtClean="0"/>
          </a:p>
          <a:p>
            <a:pPr defTabSz="931774"/>
            <a:endParaRPr lang="en-US" dirty="0" smtClean="0"/>
          </a:p>
          <a:p>
            <a:pPr defTabSz="931774"/>
            <a:r>
              <a:rPr lang="en-US" b="1" dirty="0" smtClean="0"/>
              <a:t>[Start of presentation] </a:t>
            </a:r>
            <a:r>
              <a:rPr lang="en-US" dirty="0" smtClean="0"/>
              <a:t> </a:t>
            </a:r>
          </a:p>
          <a:p>
            <a:pPr defTabSz="931774"/>
            <a:endParaRPr lang="en-US" dirty="0" smtClean="0"/>
          </a:p>
          <a:p>
            <a:pPr defTabSz="931774"/>
            <a:r>
              <a:rPr lang="en-US" dirty="0" smtClean="0"/>
              <a:t>How </a:t>
            </a:r>
            <a:r>
              <a:rPr lang="en-US" dirty="0"/>
              <a:t>are you planning for your future?  Our lives are a journey and have a general path that we follow?  Wouldn’t you agree?  </a:t>
            </a:r>
          </a:p>
          <a:p>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1</a:t>
            </a:fld>
            <a:endParaRPr lang="en-US"/>
          </a:p>
        </p:txBody>
      </p:sp>
    </p:spTree>
    <p:extLst>
      <p:ext uri="{BB962C8B-B14F-4D97-AF65-F5344CB8AC3E}">
        <p14:creationId xmlns:p14="http://schemas.microsoft.com/office/powerpoint/2010/main" val="85425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Our life’s </a:t>
            </a:r>
            <a:r>
              <a:rPr lang="en-US" dirty="0"/>
              <a:t>j</a:t>
            </a:r>
            <a:r>
              <a:rPr lang="en-US" dirty="0" smtClean="0"/>
              <a:t>ourney </a:t>
            </a:r>
            <a:r>
              <a:rPr lang="en-US" dirty="0"/>
              <a:t>is full of </a:t>
            </a:r>
            <a:r>
              <a:rPr lang="en-US" dirty="0" smtClean="0"/>
              <a:t>decisions that we make on a daily</a:t>
            </a:r>
            <a:r>
              <a:rPr lang="en-US" baseline="0" dirty="0" smtClean="0"/>
              <a:t> basis</a:t>
            </a:r>
            <a:r>
              <a:rPr lang="en-US" dirty="0" smtClean="0"/>
              <a:t>.  </a:t>
            </a:r>
            <a:r>
              <a:rPr lang="en-US" dirty="0"/>
              <a:t>As you can see sometimes the decisions lead us to a fork in the road.  </a:t>
            </a:r>
            <a:endParaRPr lang="en-US" dirty="0" smtClean="0"/>
          </a:p>
          <a:p>
            <a:pPr defTabSz="931774"/>
            <a:endParaRPr lang="en-US" dirty="0" smtClean="0"/>
          </a:p>
          <a:p>
            <a:pPr defTabSz="931774"/>
            <a:r>
              <a:rPr lang="en-US" dirty="0" smtClean="0"/>
              <a:t>They </a:t>
            </a:r>
            <a:r>
              <a:rPr lang="en-US" dirty="0"/>
              <a:t>may be difficult </a:t>
            </a:r>
            <a:r>
              <a:rPr lang="en-US" dirty="0" smtClean="0"/>
              <a:t>decisions </a:t>
            </a:r>
            <a:r>
              <a:rPr lang="en-US" dirty="0"/>
              <a:t>and </a:t>
            </a:r>
            <a:r>
              <a:rPr lang="en-US" dirty="0" smtClean="0"/>
              <a:t>we’re forced to make a choice of which path to take.  </a:t>
            </a:r>
          </a:p>
          <a:p>
            <a:pPr defTabSz="931774"/>
            <a:endParaRPr lang="en-US" dirty="0" smtClean="0"/>
          </a:p>
          <a:p>
            <a:pPr defTabSz="931774"/>
            <a:r>
              <a:rPr lang="en-US" dirty="0" smtClean="0"/>
              <a:t>I congratulate you on choosing</a:t>
            </a:r>
            <a:r>
              <a:rPr lang="en-US" baseline="0" dirty="0" smtClean="0"/>
              <a:t> the path to come here today, which shows y</a:t>
            </a:r>
            <a:r>
              <a:rPr lang="en-US" dirty="0" smtClean="0"/>
              <a:t>our </a:t>
            </a:r>
            <a:r>
              <a:rPr lang="en-US" dirty="0"/>
              <a:t>love </a:t>
            </a:r>
            <a:r>
              <a:rPr lang="en-US" dirty="0" smtClean="0"/>
              <a:t>for your family </a:t>
            </a:r>
            <a:r>
              <a:rPr lang="en-US" dirty="0"/>
              <a:t>and is one of the last gifts you will leave </a:t>
            </a:r>
            <a:r>
              <a:rPr lang="en-US" dirty="0" smtClean="0"/>
              <a:t>for</a:t>
            </a:r>
            <a:r>
              <a:rPr lang="en-US" baseline="0" dirty="0" smtClean="0"/>
              <a:t> </a:t>
            </a:r>
            <a:r>
              <a:rPr lang="en-US" dirty="0" smtClean="0"/>
              <a:t>them</a:t>
            </a:r>
            <a:r>
              <a:rPr lang="en-US" dirty="0"/>
              <a:t>.</a:t>
            </a:r>
          </a:p>
          <a:p>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2</a:t>
            </a:fld>
            <a:endParaRPr lang="en-US"/>
          </a:p>
        </p:txBody>
      </p:sp>
    </p:spTree>
    <p:extLst>
      <p:ext uri="{BB962C8B-B14F-4D97-AF65-F5344CB8AC3E}">
        <p14:creationId xmlns:p14="http://schemas.microsoft.com/office/powerpoint/2010/main" val="375461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think about it, we </a:t>
            </a:r>
            <a:r>
              <a:rPr lang="en-US" dirty="0" smtClean="0"/>
              <a:t>plan </a:t>
            </a:r>
            <a:r>
              <a:rPr lang="en-US" dirty="0"/>
              <a:t>for the major events in our lives.  </a:t>
            </a:r>
            <a:endParaRPr lang="en-US" dirty="0" smtClean="0"/>
          </a:p>
          <a:p>
            <a:endParaRPr lang="en-US" dirty="0" smtClean="0"/>
          </a:p>
          <a:p>
            <a:r>
              <a:rPr lang="en-US" dirty="0" smtClean="0"/>
              <a:t>How </a:t>
            </a:r>
            <a:r>
              <a:rPr lang="en-US" dirty="0"/>
              <a:t>many of you have planned for a vacation?  </a:t>
            </a:r>
            <a:endParaRPr lang="en-US" dirty="0" smtClean="0"/>
          </a:p>
          <a:p>
            <a:r>
              <a:rPr lang="en-US" dirty="0" smtClean="0"/>
              <a:t>	How </a:t>
            </a:r>
            <a:r>
              <a:rPr lang="en-US" dirty="0"/>
              <a:t>much time did it </a:t>
            </a:r>
            <a:r>
              <a:rPr lang="en-US" dirty="0" smtClean="0"/>
              <a:t>take? </a:t>
            </a:r>
          </a:p>
          <a:p>
            <a:r>
              <a:rPr lang="en-US" dirty="0" smtClean="0"/>
              <a:t>	How </a:t>
            </a:r>
            <a:r>
              <a:rPr lang="en-US" dirty="0"/>
              <a:t>many of you have planned a vacation for more than six months?</a:t>
            </a:r>
          </a:p>
          <a:p>
            <a:endParaRPr lang="en-US" dirty="0" smtClean="0"/>
          </a:p>
          <a:p>
            <a:r>
              <a:rPr lang="en-US" dirty="0" smtClean="0"/>
              <a:t>What </a:t>
            </a:r>
            <a:r>
              <a:rPr lang="en-US" dirty="0"/>
              <a:t>about weddings?  </a:t>
            </a:r>
            <a:endParaRPr lang="en-US" dirty="0" smtClean="0"/>
          </a:p>
          <a:p>
            <a:r>
              <a:rPr lang="en-US" dirty="0" smtClean="0"/>
              <a:t>	How </a:t>
            </a:r>
            <a:r>
              <a:rPr lang="en-US" dirty="0"/>
              <a:t>many of you have planned a wedding?  </a:t>
            </a:r>
            <a:endParaRPr lang="en-US" dirty="0" smtClean="0"/>
          </a:p>
          <a:p>
            <a:r>
              <a:rPr lang="en-US" dirty="0" smtClean="0"/>
              <a:t>	How </a:t>
            </a:r>
            <a:r>
              <a:rPr lang="en-US" dirty="0"/>
              <a:t>many spent longer than a year to plan</a:t>
            </a:r>
            <a:r>
              <a:rPr lang="en-US" dirty="0" smtClean="0"/>
              <a:t>?</a:t>
            </a:r>
          </a:p>
          <a:p>
            <a:endParaRPr lang="en-US" b="1" dirty="0" smtClean="0"/>
          </a:p>
          <a:p>
            <a:r>
              <a:rPr lang="en-US" b="1" dirty="0" smtClean="0"/>
              <a:t>[get the audience to share their experience]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we will spend a lot of time planning these types of events in our lives.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 </a:t>
            </a:r>
            <a:r>
              <a:rPr lang="en-US" dirty="0"/>
              <a:t>people don’t plan for the inevitable, our final </a:t>
            </a:r>
            <a:r>
              <a:rPr lang="en-US" dirty="0" smtClean="0"/>
              <a:t>celebration,</a:t>
            </a:r>
            <a:r>
              <a:rPr lang="en-US" baseline="0" dirty="0" smtClean="0"/>
              <a:t> in fact only 30% of people will plan ahead.</a:t>
            </a:r>
            <a:r>
              <a:rPr lang="en-US" dirty="0" smtClean="0"/>
              <a:t>  </a:t>
            </a:r>
            <a:r>
              <a:rPr lang="en-US" dirty="0"/>
              <a:t>Why?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Either because </a:t>
            </a:r>
            <a:r>
              <a:rPr lang="en-US" dirty="0"/>
              <a:t>we </a:t>
            </a:r>
            <a:r>
              <a:rPr lang="en-US" dirty="0" smtClean="0"/>
              <a:t>don’t want </a:t>
            </a:r>
            <a:r>
              <a:rPr lang="en-US" dirty="0"/>
              <a:t>to talk about </a:t>
            </a:r>
            <a:r>
              <a:rPr lang="en-US" dirty="0" smtClean="0"/>
              <a:t>it,</a:t>
            </a:r>
            <a:r>
              <a:rPr lang="en-US" baseline="0" dirty="0" smtClean="0"/>
              <a:t> and some people don’t know it is possible to prearrange.  Most of the time, it’s a topic that is not easily discussed, even among close family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That’s why we’re here today so that we can change those statistics through this education process.</a:t>
            </a:r>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3</a:t>
            </a:fld>
            <a:endParaRPr lang="en-US"/>
          </a:p>
        </p:txBody>
      </p:sp>
    </p:spTree>
    <p:extLst>
      <p:ext uri="{BB962C8B-B14F-4D97-AF65-F5344CB8AC3E}">
        <p14:creationId xmlns:p14="http://schemas.microsoft.com/office/powerpoint/2010/main" val="254285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Decisions are </a:t>
            </a:r>
            <a:r>
              <a:rPr lang="en-US" dirty="0" smtClean="0"/>
              <a:t>necessary </a:t>
            </a:r>
            <a:r>
              <a:rPr lang="en-US" dirty="0"/>
              <a:t>when a death </a:t>
            </a:r>
            <a:r>
              <a:rPr lang="en-US" dirty="0" smtClean="0"/>
              <a:t>occurs.</a:t>
            </a:r>
          </a:p>
          <a:p>
            <a:pPr defTabSz="931774"/>
            <a:endParaRPr lang="en-US" dirty="0" smtClean="0"/>
          </a:p>
          <a:p>
            <a:pPr defTabSz="931774"/>
            <a:r>
              <a:rPr lang="en-US" dirty="0" smtClean="0"/>
              <a:t>This</a:t>
            </a:r>
            <a:r>
              <a:rPr lang="en-US" baseline="0" dirty="0" smtClean="0"/>
              <a:t> slide show</a:t>
            </a:r>
            <a:r>
              <a:rPr lang="en-US" dirty="0" smtClean="0"/>
              <a:t> </a:t>
            </a:r>
            <a:r>
              <a:rPr lang="en-US" dirty="0"/>
              <a:t>the many decisions </a:t>
            </a:r>
            <a:r>
              <a:rPr lang="en-US" dirty="0" smtClean="0"/>
              <a:t>necessary within </a:t>
            </a:r>
            <a:r>
              <a:rPr lang="en-US" dirty="0"/>
              <a:t>24 - 48 hours following the death of a loved one. </a:t>
            </a:r>
            <a:endParaRPr lang="en-US" dirty="0" smtClean="0"/>
          </a:p>
          <a:p>
            <a:pPr defTabSz="931774"/>
            <a:endParaRPr lang="en-US" dirty="0" smtClean="0"/>
          </a:p>
          <a:p>
            <a:pPr defTabSz="931774"/>
            <a:r>
              <a:rPr lang="en-US" dirty="0" smtClean="0"/>
              <a:t>You </a:t>
            </a:r>
            <a:r>
              <a:rPr lang="en-US" dirty="0"/>
              <a:t>can imagine how daunting this is especially when you are grieving and have not had much sleep.  </a:t>
            </a:r>
            <a:endParaRPr lang="en-US" dirty="0" smtClean="0"/>
          </a:p>
          <a:p>
            <a:pPr defTabSz="931774"/>
            <a:endParaRPr lang="en-US" dirty="0" smtClean="0"/>
          </a:p>
          <a:p>
            <a:pPr defTabSz="931774"/>
            <a:r>
              <a:rPr lang="en-US" dirty="0" smtClean="0"/>
              <a:t>The good news is, many </a:t>
            </a:r>
            <a:r>
              <a:rPr lang="en-US" dirty="0"/>
              <a:t>of these can be taken care </a:t>
            </a:r>
            <a:r>
              <a:rPr lang="en-US" dirty="0" smtClean="0"/>
              <a:t>of ahead </a:t>
            </a:r>
            <a:r>
              <a:rPr lang="en-US" dirty="0"/>
              <a:t>of time relieving your loved ones from the emotional burden.  </a:t>
            </a:r>
            <a:r>
              <a:rPr lang="en-US" dirty="0" smtClean="0"/>
              <a:t>This</a:t>
            </a:r>
            <a:r>
              <a:rPr lang="en-US" baseline="0" dirty="0" smtClean="0"/>
              <a:t> removes the</a:t>
            </a:r>
            <a:r>
              <a:rPr lang="en-US" dirty="0" smtClean="0"/>
              <a:t> concern </a:t>
            </a:r>
            <a:r>
              <a:rPr lang="en-US" dirty="0"/>
              <a:t>of wondering, “Is this what Mom/Dad would have wanted?” and “Did I do the right thing?”  These are the questions that will stay </a:t>
            </a:r>
            <a:r>
              <a:rPr lang="en-US" dirty="0" smtClean="0"/>
              <a:t>with</a:t>
            </a:r>
            <a:r>
              <a:rPr lang="en-US" baseline="0" dirty="0" smtClean="0"/>
              <a:t> loved ones</a:t>
            </a:r>
            <a:r>
              <a:rPr lang="en-US" dirty="0" smtClean="0"/>
              <a:t>.  </a:t>
            </a:r>
            <a:r>
              <a:rPr lang="en-US" b="1" dirty="0" smtClean="0"/>
              <a:t>[Tell a story that validates</a:t>
            </a:r>
            <a:r>
              <a:rPr lang="en-US" b="1" baseline="0" dirty="0" smtClean="0"/>
              <a:t> this point.]</a:t>
            </a:r>
            <a:endParaRPr lang="en-US" b="1" dirty="0" smtClean="0"/>
          </a:p>
          <a:p>
            <a:pPr defTabSz="931774"/>
            <a:endParaRPr lang="en-US" dirty="0" smtClean="0"/>
          </a:p>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4</a:t>
            </a:fld>
            <a:endParaRPr lang="en-US"/>
          </a:p>
        </p:txBody>
      </p:sp>
    </p:spTree>
    <p:extLst>
      <p:ext uri="{BB962C8B-B14F-4D97-AF65-F5344CB8AC3E}">
        <p14:creationId xmlns:p14="http://schemas.microsoft.com/office/powerpoint/2010/main" val="331536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Planning </a:t>
            </a:r>
            <a:r>
              <a:rPr lang="en-US" dirty="0" smtClean="0"/>
              <a:t>ahead </a:t>
            </a:r>
            <a:r>
              <a:rPr lang="en-US" dirty="0"/>
              <a:t>just makes </a:t>
            </a:r>
            <a:r>
              <a:rPr lang="en-US" dirty="0" smtClean="0"/>
              <a:t>sense.</a:t>
            </a:r>
          </a:p>
          <a:p>
            <a:pPr defTabSz="931774"/>
            <a:endParaRPr lang="en-US" dirty="0" smtClean="0"/>
          </a:p>
          <a:p>
            <a:pPr defTabSz="931774"/>
            <a:r>
              <a:rPr lang="en-US" dirty="0" smtClean="0"/>
              <a:t>These </a:t>
            </a:r>
            <a:r>
              <a:rPr lang="en-US" dirty="0"/>
              <a:t>decisions are so much easier done in advance </a:t>
            </a:r>
            <a:r>
              <a:rPr lang="en-US" dirty="0" smtClean="0"/>
              <a:t>today, </a:t>
            </a:r>
            <a:r>
              <a:rPr lang="en-US" dirty="0"/>
              <a:t>not </a:t>
            </a:r>
            <a:r>
              <a:rPr lang="en-US" dirty="0" smtClean="0"/>
              <a:t>tomorrow, </a:t>
            </a:r>
            <a:r>
              <a:rPr lang="en-US" dirty="0"/>
              <a:t>and when made together, not alone.</a:t>
            </a:r>
          </a:p>
          <a:p>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5</a:t>
            </a:fld>
            <a:endParaRPr lang="en-US"/>
          </a:p>
        </p:txBody>
      </p:sp>
    </p:spTree>
    <p:extLst>
      <p:ext uri="{BB962C8B-B14F-4D97-AF65-F5344CB8AC3E}">
        <p14:creationId xmlns:p14="http://schemas.microsoft.com/office/powerpoint/2010/main" val="122552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reasons why folks choose to take care of this ahead of time. </a:t>
            </a:r>
            <a:endParaRPr lang="en-US" dirty="0" smtClean="0"/>
          </a:p>
          <a:p>
            <a:endParaRPr lang="en-US" dirty="0" smtClean="0"/>
          </a:p>
          <a:p>
            <a:endParaRPr lang="en-US" dirty="0" smtClean="0"/>
          </a:p>
          <a:p>
            <a:r>
              <a:rPr lang="en-US" b="1" dirty="0" smtClean="0"/>
              <a:t>[Read </a:t>
            </a:r>
            <a:r>
              <a:rPr lang="en-US" b="1" dirty="0"/>
              <a:t>list of benefits</a:t>
            </a:r>
            <a:r>
              <a:rPr lang="en-US" b="1" dirty="0" smtClean="0"/>
              <a:t>.]  </a:t>
            </a:r>
          </a:p>
          <a:p>
            <a:endParaRPr lang="en-US" dirty="0" smtClean="0"/>
          </a:p>
          <a:p>
            <a:endParaRPr lang="en-US" dirty="0" smtClean="0"/>
          </a:p>
          <a:p>
            <a:r>
              <a:rPr lang="en-US" b="0" dirty="0" smtClean="0"/>
              <a:t>Which </a:t>
            </a:r>
            <a:r>
              <a:rPr lang="en-US" b="0" dirty="0"/>
              <a:t>one speaks most to you</a:t>
            </a:r>
            <a:r>
              <a:rPr lang="en-US" b="0" dirty="0" smtClean="0"/>
              <a:t>?  </a:t>
            </a:r>
          </a:p>
          <a:p>
            <a:endParaRPr lang="en-US" b="0" dirty="0" smtClean="0"/>
          </a:p>
          <a:p>
            <a:r>
              <a:rPr lang="en-US" b="1" dirty="0" smtClean="0"/>
              <a:t>[Encourage</a:t>
            </a:r>
            <a:r>
              <a:rPr lang="en-US" b="1" baseline="0" dirty="0" smtClean="0"/>
              <a:t> the audience to respond, maybe give out candy bars, or other small trinket when someone responds.]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6</a:t>
            </a:fld>
            <a:endParaRPr lang="en-US"/>
          </a:p>
        </p:txBody>
      </p:sp>
    </p:spTree>
    <p:extLst>
      <p:ext uri="{BB962C8B-B14F-4D97-AF65-F5344CB8AC3E}">
        <p14:creationId xmlns:p14="http://schemas.microsoft.com/office/powerpoint/2010/main" val="208677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Prearranging can be taken care of in three simple steps.</a:t>
            </a:r>
          </a:p>
          <a:p>
            <a:pPr defTabSz="931774"/>
            <a:endParaRPr lang="en-US" dirty="0" smtClean="0"/>
          </a:p>
          <a:p>
            <a:pPr defTabSz="931774"/>
            <a:r>
              <a:rPr lang="en-US" dirty="0" smtClean="0"/>
              <a:t>The first one is gathering information</a:t>
            </a:r>
            <a:r>
              <a:rPr lang="en-US" baseline="0" dirty="0" smtClean="0"/>
              <a:t>.  This is the information the funeral director is going to need for the death certificate. </a:t>
            </a:r>
            <a:r>
              <a:rPr lang="en-US" dirty="0" smtClean="0"/>
              <a:t>  We see in at-need situations, families struggle</a:t>
            </a:r>
            <a:r>
              <a:rPr lang="en-US" baseline="0" dirty="0" smtClean="0"/>
              <a:t> to provide answers to some of the questions.   My point here is it can take several hours to gather all of the information.  Maybe you don’t have the SS # or other pertinent information.  </a:t>
            </a:r>
          </a:p>
          <a:p>
            <a:pPr defTabSz="931774"/>
            <a:endParaRPr lang="en-US" baseline="0" dirty="0" smtClean="0"/>
          </a:p>
          <a:p>
            <a:pPr defTabSz="931774"/>
            <a:r>
              <a:rPr lang="en-US" baseline="0" dirty="0" smtClean="0"/>
              <a:t>2 – Selecting Memorial Options – This is determining exactly what type of service, merchandise and gathering you want.  You can get as detailed as you want.  Or keep things simple and basic, but at least you have things recorded and planned.</a:t>
            </a:r>
            <a:endParaRPr lang="en-US" dirty="0" smtClean="0"/>
          </a:p>
          <a:p>
            <a:pPr defTabSz="931774"/>
            <a:endParaRPr lang="en-US" dirty="0" smtClean="0"/>
          </a:p>
          <a:p>
            <a:pPr marL="228600" indent="-228600" defTabSz="931774">
              <a:buAutoNum type="arabicPeriod" startAt="3"/>
            </a:pPr>
            <a:r>
              <a:rPr lang="en-US" b="0" dirty="0" smtClean="0">
                <a:solidFill>
                  <a:srgbClr val="FF0000"/>
                </a:solidFill>
              </a:rPr>
              <a:t>Prefunding your</a:t>
            </a:r>
            <a:r>
              <a:rPr lang="en-US" b="0" baseline="0" dirty="0" smtClean="0">
                <a:solidFill>
                  <a:srgbClr val="FF0000"/>
                </a:solidFill>
              </a:rPr>
              <a:t> selections – The benefit of doing this is you have the ability to lock in at today’s price, and you have the choice to make payments to fit your budget, which is not an option if the death would occur today and you had not taken care of this step earlier.</a:t>
            </a:r>
            <a:endParaRPr lang="en-US" b="0" dirty="0"/>
          </a:p>
        </p:txBody>
      </p:sp>
      <p:sp>
        <p:nvSpPr>
          <p:cNvPr id="4" name="Slide Number Placeholder 3"/>
          <p:cNvSpPr>
            <a:spLocks noGrp="1"/>
          </p:cNvSpPr>
          <p:nvPr>
            <p:ph type="sldNum" sz="quarter" idx="10"/>
          </p:nvPr>
        </p:nvSpPr>
        <p:spPr/>
        <p:txBody>
          <a:bodyPr/>
          <a:lstStyle/>
          <a:p>
            <a:fld id="{8A4B676E-69CC-4F22-AC5E-BA4564C6A3C8}" type="slidenum">
              <a:rPr lang="en-US" smtClean="0"/>
              <a:t>7</a:t>
            </a:fld>
            <a:endParaRPr lang="en-US"/>
          </a:p>
        </p:txBody>
      </p:sp>
    </p:spTree>
    <p:extLst>
      <p:ext uri="{BB962C8B-B14F-4D97-AF65-F5344CB8AC3E}">
        <p14:creationId xmlns:p14="http://schemas.microsoft.com/office/powerpoint/2010/main" val="10663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the slide]</a:t>
            </a:r>
          </a:p>
          <a:p>
            <a:endParaRPr lang="en-US" dirty="0" smtClean="0"/>
          </a:p>
          <a:p>
            <a:endParaRPr lang="en-US" dirty="0" smtClean="0"/>
          </a:p>
          <a:p>
            <a:r>
              <a:rPr lang="en-US" dirty="0" smtClean="0"/>
              <a:t>I will be available after the presentation in the back of the room to make sure you take care of this by setting up a time to visit with 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4B676E-69CC-4F22-AC5E-BA4564C6A3C8}" type="slidenum">
              <a:rPr lang="en-US" smtClean="0"/>
              <a:t>8</a:t>
            </a:fld>
            <a:endParaRPr lang="en-US"/>
          </a:p>
        </p:txBody>
      </p:sp>
    </p:spTree>
    <p:extLst>
      <p:ext uri="{BB962C8B-B14F-4D97-AF65-F5344CB8AC3E}">
        <p14:creationId xmlns:p14="http://schemas.microsoft.com/office/powerpoint/2010/main" val="36840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thank you for coming</a:t>
            </a:r>
            <a:r>
              <a:rPr lang="en-US" baseline="0" dirty="0" smtClean="0"/>
              <a:t> today to learn about this important topic and the options that are available to you.   What questions do you have?</a:t>
            </a:r>
          </a:p>
          <a:p>
            <a:endParaRPr lang="en-US" baseline="0" dirty="0" smtClean="0"/>
          </a:p>
          <a:p>
            <a:r>
              <a:rPr lang="en-US" b="1" baseline="0" dirty="0" smtClean="0"/>
              <a:t>[Keep this segment short and answers at a high level, for more in depth conversations, save it for your discussion during the appointment with the family]</a:t>
            </a:r>
          </a:p>
          <a:p>
            <a:endParaRPr lang="en-US" baseline="0" dirty="0" smtClean="0"/>
          </a:p>
        </p:txBody>
      </p:sp>
      <p:sp>
        <p:nvSpPr>
          <p:cNvPr id="4" name="Slide Number Placeholder 3"/>
          <p:cNvSpPr>
            <a:spLocks noGrp="1"/>
          </p:cNvSpPr>
          <p:nvPr>
            <p:ph type="sldNum" sz="quarter" idx="10"/>
          </p:nvPr>
        </p:nvSpPr>
        <p:spPr/>
        <p:txBody>
          <a:bodyPr/>
          <a:lstStyle/>
          <a:p>
            <a:fld id="{8A4B676E-69CC-4F22-AC5E-BA4564C6A3C8}" type="slidenum">
              <a:rPr lang="en-US" smtClean="0"/>
              <a:t>9</a:t>
            </a:fld>
            <a:endParaRPr lang="en-US"/>
          </a:p>
        </p:txBody>
      </p:sp>
    </p:spTree>
    <p:extLst>
      <p:ext uri="{BB962C8B-B14F-4D97-AF65-F5344CB8AC3E}">
        <p14:creationId xmlns:p14="http://schemas.microsoft.com/office/powerpoint/2010/main" val="5731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A1C726-E3DE-41D7-9F27-2235A279CE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190780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1C726-E3DE-41D7-9F27-2235A279CE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203853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1C726-E3DE-41D7-9F27-2235A279CE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141155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1C726-E3DE-41D7-9F27-2235A279CE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202547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A1C726-E3DE-41D7-9F27-2235A279CE6B}"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24654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1C726-E3DE-41D7-9F27-2235A279CE6B}"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127685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1C726-E3DE-41D7-9F27-2235A279CE6B}"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1976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1C726-E3DE-41D7-9F27-2235A279CE6B}"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417794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1C726-E3DE-41D7-9F27-2235A279CE6B}"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216438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A1C726-E3DE-41D7-9F27-2235A279CE6B}"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186318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A1C726-E3DE-41D7-9F27-2235A279CE6B}"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7A5BC-6E9D-4B94-98AE-89577E6D4C2C}" type="slidenum">
              <a:rPr lang="en-US" smtClean="0"/>
              <a:t>‹#›</a:t>
            </a:fld>
            <a:endParaRPr lang="en-US"/>
          </a:p>
        </p:txBody>
      </p:sp>
    </p:spTree>
    <p:extLst>
      <p:ext uri="{BB962C8B-B14F-4D97-AF65-F5344CB8AC3E}">
        <p14:creationId xmlns:p14="http://schemas.microsoft.com/office/powerpoint/2010/main" val="410343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1C726-E3DE-41D7-9F27-2235A279CE6B}" type="datetimeFigureOut">
              <a:rPr lang="en-US" smtClean="0"/>
              <a:t>5/9/2019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A5BC-6E9D-4B94-98AE-89577E6D4C2C}" type="slidenum">
              <a:rPr lang="en-US" smtClean="0"/>
              <a:t>‹#›</a:t>
            </a:fld>
            <a:endParaRPr lang="en-US"/>
          </a:p>
        </p:txBody>
      </p:sp>
    </p:spTree>
    <p:extLst>
      <p:ext uri="{BB962C8B-B14F-4D97-AF65-F5344CB8AC3E}">
        <p14:creationId xmlns:p14="http://schemas.microsoft.com/office/powerpoint/2010/main" val="196954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26621" y="3819445"/>
            <a:ext cx="3894365" cy="369332"/>
          </a:xfrm>
          <a:prstGeom prst="rect">
            <a:avLst/>
          </a:prstGeom>
          <a:noFill/>
        </p:spPr>
        <p:txBody>
          <a:bodyPr wrap="square" rtlCol="0">
            <a:spAutoFit/>
          </a:bodyPr>
          <a:lstStyle/>
          <a:p>
            <a:r>
              <a:rPr lang="en-US" dirty="0" smtClean="0"/>
              <a:t>Insert Funeral Home Logo Here </a:t>
            </a:r>
            <a:endParaRPr lang="en-US" dirty="0"/>
          </a:p>
        </p:txBody>
      </p:sp>
      <p:sp>
        <p:nvSpPr>
          <p:cNvPr id="7" name="TextBox 6"/>
          <p:cNvSpPr txBox="1"/>
          <p:nvPr/>
        </p:nvSpPr>
        <p:spPr>
          <a:xfrm>
            <a:off x="726621" y="4235824"/>
            <a:ext cx="3894365" cy="369332"/>
          </a:xfrm>
          <a:prstGeom prst="rect">
            <a:avLst/>
          </a:prstGeom>
          <a:noFill/>
        </p:spPr>
        <p:txBody>
          <a:bodyPr wrap="square" rtlCol="0">
            <a:spAutoFit/>
          </a:bodyPr>
          <a:lstStyle/>
          <a:p>
            <a:r>
              <a:rPr lang="en-US" dirty="0" smtClean="0"/>
              <a:t>Insert Funeral Home Name</a:t>
            </a:r>
          </a:p>
        </p:txBody>
      </p:sp>
      <p:sp>
        <p:nvSpPr>
          <p:cNvPr id="8" name="TextBox 7"/>
          <p:cNvSpPr txBox="1"/>
          <p:nvPr/>
        </p:nvSpPr>
        <p:spPr>
          <a:xfrm>
            <a:off x="726621" y="4652203"/>
            <a:ext cx="4784272" cy="369332"/>
          </a:xfrm>
          <a:prstGeom prst="rect">
            <a:avLst/>
          </a:prstGeom>
          <a:noFill/>
        </p:spPr>
        <p:txBody>
          <a:bodyPr wrap="square" rtlCol="0">
            <a:spAutoFit/>
          </a:bodyPr>
          <a:lstStyle/>
          <a:p>
            <a:r>
              <a:rPr lang="en-US" dirty="0" smtClean="0"/>
              <a:t>Insert Funeral Home Contact Info (Name, Title)</a:t>
            </a:r>
            <a:endParaRPr lang="en-US" dirty="0"/>
          </a:p>
        </p:txBody>
      </p:sp>
    </p:spTree>
    <p:extLst>
      <p:ext uri="{BB962C8B-B14F-4D97-AF65-F5344CB8AC3E}">
        <p14:creationId xmlns:p14="http://schemas.microsoft.com/office/powerpoint/2010/main" val="366411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715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075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127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750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017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700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623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04257" y="3020786"/>
            <a:ext cx="3363686" cy="369332"/>
          </a:xfrm>
          <a:prstGeom prst="rect">
            <a:avLst/>
          </a:prstGeom>
          <a:noFill/>
        </p:spPr>
        <p:txBody>
          <a:bodyPr wrap="square" rtlCol="0">
            <a:spAutoFit/>
          </a:bodyPr>
          <a:lstStyle/>
          <a:p>
            <a:r>
              <a:rPr lang="en-US" dirty="0" smtClean="0"/>
              <a:t>Insert Funeral Home Name</a:t>
            </a:r>
          </a:p>
        </p:txBody>
      </p:sp>
      <p:sp>
        <p:nvSpPr>
          <p:cNvPr id="4" name="TextBox 3"/>
          <p:cNvSpPr txBox="1"/>
          <p:nvPr/>
        </p:nvSpPr>
        <p:spPr>
          <a:xfrm>
            <a:off x="1404257" y="3429000"/>
            <a:ext cx="3363686" cy="369332"/>
          </a:xfrm>
          <a:prstGeom prst="rect">
            <a:avLst/>
          </a:prstGeom>
          <a:noFill/>
        </p:spPr>
        <p:txBody>
          <a:bodyPr wrap="square" rtlCol="0">
            <a:spAutoFit/>
          </a:bodyPr>
          <a:lstStyle/>
          <a:p>
            <a:r>
              <a:rPr lang="en-US" dirty="0" smtClean="0"/>
              <a:t>Insert Your Name and Title</a:t>
            </a:r>
          </a:p>
        </p:txBody>
      </p:sp>
      <p:sp>
        <p:nvSpPr>
          <p:cNvPr id="5" name="TextBox 4"/>
          <p:cNvSpPr txBox="1"/>
          <p:nvPr/>
        </p:nvSpPr>
        <p:spPr>
          <a:xfrm>
            <a:off x="1404257" y="3852369"/>
            <a:ext cx="3363686" cy="369332"/>
          </a:xfrm>
          <a:prstGeom prst="rect">
            <a:avLst/>
          </a:prstGeom>
          <a:noFill/>
        </p:spPr>
        <p:txBody>
          <a:bodyPr wrap="square" rtlCol="0">
            <a:spAutoFit/>
          </a:bodyPr>
          <a:lstStyle/>
          <a:p>
            <a:r>
              <a:rPr lang="en-US" dirty="0" smtClean="0"/>
              <a:t>Insert Email Address</a:t>
            </a:r>
          </a:p>
        </p:txBody>
      </p:sp>
      <p:sp>
        <p:nvSpPr>
          <p:cNvPr id="6" name="TextBox 5"/>
          <p:cNvSpPr txBox="1"/>
          <p:nvPr/>
        </p:nvSpPr>
        <p:spPr>
          <a:xfrm>
            <a:off x="1404257" y="4275738"/>
            <a:ext cx="3363686" cy="369332"/>
          </a:xfrm>
          <a:prstGeom prst="rect">
            <a:avLst/>
          </a:prstGeom>
          <a:noFill/>
        </p:spPr>
        <p:txBody>
          <a:bodyPr wrap="square" rtlCol="0">
            <a:spAutoFit/>
          </a:bodyPr>
          <a:lstStyle/>
          <a:p>
            <a:r>
              <a:rPr lang="en-US" dirty="0" smtClean="0"/>
              <a:t>Insert Phone Number</a:t>
            </a:r>
          </a:p>
        </p:txBody>
      </p:sp>
    </p:spTree>
    <p:extLst>
      <p:ext uri="{BB962C8B-B14F-4D97-AF65-F5344CB8AC3E}">
        <p14:creationId xmlns:p14="http://schemas.microsoft.com/office/powerpoint/2010/main" val="949722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1997</TotalTime>
  <Words>844</Words>
  <Application>Microsoft Office PowerPoint</Application>
  <PresentationFormat>On-screen Show (4:3)</PresentationFormat>
  <Paragraphs>91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Global Atlantic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Gudgeon, Kim</dc:creator>
  <cp:lastModifiedBy>Gudgeon, Kim</cp:lastModifiedBy>
  <cp:revision>24</cp:revision>
  <cp:lastPrinted>2019-05-01T20:16:09Z</cp:lastPrinted>
  <dcterms:created xsi:type="dcterms:W3CDTF">2019-05-01T15:04:12Z</dcterms:created>
  <dcterms:modified xsi:type="dcterms:W3CDTF">2019-05-09T13:02:19Z</dcterms:modified>
</cp:coreProperties>
</file>